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notesMasterIdLst>
    <p:notesMasterId r:id="rId59"/>
  </p:notesMasterIdLst>
  <p:sldIdLst>
    <p:sldId id="256" r:id="rId2"/>
    <p:sldId id="352" r:id="rId3"/>
    <p:sldId id="257" r:id="rId4"/>
    <p:sldId id="285" r:id="rId5"/>
    <p:sldId id="301" r:id="rId6"/>
    <p:sldId id="299" r:id="rId7"/>
    <p:sldId id="298" r:id="rId8"/>
    <p:sldId id="302" r:id="rId9"/>
    <p:sldId id="308" r:id="rId10"/>
    <p:sldId id="303" r:id="rId11"/>
    <p:sldId id="309" r:id="rId12"/>
    <p:sldId id="311" r:id="rId13"/>
    <p:sldId id="297" r:id="rId14"/>
    <p:sldId id="287" r:id="rId15"/>
    <p:sldId id="288" r:id="rId16"/>
    <p:sldId id="289" r:id="rId17"/>
    <p:sldId id="290" r:id="rId18"/>
    <p:sldId id="291" r:id="rId19"/>
    <p:sldId id="292" r:id="rId20"/>
    <p:sldId id="293" r:id="rId21"/>
    <p:sldId id="294" r:id="rId22"/>
    <p:sldId id="295" r:id="rId23"/>
    <p:sldId id="296" r:id="rId24"/>
    <p:sldId id="313" r:id="rId25"/>
    <p:sldId id="331" r:id="rId26"/>
    <p:sldId id="312" r:id="rId27"/>
    <p:sldId id="314" r:id="rId28"/>
    <p:sldId id="316" r:id="rId29"/>
    <p:sldId id="354" r:id="rId30"/>
    <p:sldId id="317" r:id="rId31"/>
    <p:sldId id="318" r:id="rId32"/>
    <p:sldId id="319" r:id="rId33"/>
    <p:sldId id="332" r:id="rId34"/>
    <p:sldId id="355" r:id="rId35"/>
    <p:sldId id="322" r:id="rId36"/>
    <p:sldId id="326" r:id="rId37"/>
    <p:sldId id="327" r:id="rId38"/>
    <p:sldId id="356" r:id="rId39"/>
    <p:sldId id="334" r:id="rId40"/>
    <p:sldId id="321" r:id="rId41"/>
    <p:sldId id="329" r:id="rId42"/>
    <p:sldId id="323" r:id="rId43"/>
    <p:sldId id="330" r:id="rId44"/>
    <p:sldId id="346" r:id="rId45"/>
    <p:sldId id="337" r:id="rId46"/>
    <p:sldId id="350" r:id="rId47"/>
    <p:sldId id="345" r:id="rId48"/>
    <p:sldId id="344" r:id="rId49"/>
    <p:sldId id="351" r:id="rId50"/>
    <p:sldId id="357" r:id="rId51"/>
    <p:sldId id="338" r:id="rId52"/>
    <p:sldId id="339" r:id="rId53"/>
    <p:sldId id="340" r:id="rId54"/>
    <p:sldId id="341" r:id="rId55"/>
    <p:sldId id="336" r:id="rId56"/>
    <p:sldId id="353" r:id="rId57"/>
    <p:sldId id="335"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652"/>
  </p:normalViewPr>
  <p:slideViewPr>
    <p:cSldViewPr snapToGrid="0" snapToObjects="1">
      <p:cViewPr>
        <p:scale>
          <a:sx n="65" d="100"/>
          <a:sy n="65" d="100"/>
        </p:scale>
        <p:origin x="1256" y="8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E33411-6C8A-2F46-8DF0-5FDD98DF28A2}" type="doc">
      <dgm:prSet loTypeId="urn:microsoft.com/office/officeart/2005/8/layout/arrow3" loCatId="relationship" qsTypeId="urn:microsoft.com/office/officeart/2005/8/quickstyle/simple4" qsCatId="simple" csTypeId="urn:microsoft.com/office/officeart/2005/8/colors/accent1_2" csCatId="accent1" phldr="1"/>
      <dgm:spPr/>
      <dgm:t>
        <a:bodyPr/>
        <a:lstStyle/>
        <a:p>
          <a:endParaRPr lang="en-US"/>
        </a:p>
      </dgm:t>
    </dgm:pt>
    <dgm:pt modelId="{FA86BC9A-E1FE-F54F-82CA-95AE0F179A42}">
      <dgm:prSet/>
      <dgm:spPr/>
      <dgm:t>
        <a:bodyPr/>
        <a:lstStyle/>
        <a:p>
          <a:pPr rtl="0"/>
          <a:r>
            <a:rPr lang="en-US" dirty="0" smtClean="0">
              <a:latin typeface="Times New Roman"/>
              <a:cs typeface="Times New Roman"/>
            </a:rPr>
            <a:t>Hepatic artery flow</a:t>
          </a:r>
          <a:endParaRPr lang="en-US" dirty="0">
            <a:latin typeface="Times New Roman"/>
            <a:cs typeface="Times New Roman"/>
          </a:endParaRPr>
        </a:p>
      </dgm:t>
    </dgm:pt>
    <dgm:pt modelId="{E0C1464F-AB46-B14D-AFCF-091BAE29B25A}" type="parTrans" cxnId="{1E8DFC16-82AB-DD46-93F5-3069B84B43E0}">
      <dgm:prSet/>
      <dgm:spPr/>
      <dgm:t>
        <a:bodyPr/>
        <a:lstStyle/>
        <a:p>
          <a:endParaRPr lang="en-US"/>
        </a:p>
      </dgm:t>
    </dgm:pt>
    <dgm:pt modelId="{E8FD7528-BC35-E543-B139-514EFCB5289F}" type="sibTrans" cxnId="{1E8DFC16-82AB-DD46-93F5-3069B84B43E0}">
      <dgm:prSet/>
      <dgm:spPr/>
      <dgm:t>
        <a:bodyPr/>
        <a:lstStyle/>
        <a:p>
          <a:endParaRPr lang="en-US"/>
        </a:p>
      </dgm:t>
    </dgm:pt>
    <dgm:pt modelId="{CAEFCFA8-18A4-5046-AD37-07B45908E4D6}">
      <dgm:prSet/>
      <dgm:spPr/>
      <dgm:t>
        <a:bodyPr/>
        <a:lstStyle/>
        <a:p>
          <a:pPr rtl="0"/>
          <a:r>
            <a:rPr lang="en-US" dirty="0" smtClean="0">
              <a:latin typeface="Times New Roman"/>
              <a:cs typeface="Times New Roman"/>
            </a:rPr>
            <a:t>Portal flow</a:t>
          </a:r>
          <a:endParaRPr lang="en-US" dirty="0">
            <a:latin typeface="Times New Roman"/>
            <a:cs typeface="Times New Roman"/>
          </a:endParaRPr>
        </a:p>
      </dgm:t>
    </dgm:pt>
    <dgm:pt modelId="{1410191F-9310-8347-BB73-B05592605532}" type="parTrans" cxnId="{F452E3F3-8537-B542-A503-7FB41276EBEF}">
      <dgm:prSet/>
      <dgm:spPr/>
      <dgm:t>
        <a:bodyPr/>
        <a:lstStyle/>
        <a:p>
          <a:endParaRPr lang="en-US"/>
        </a:p>
      </dgm:t>
    </dgm:pt>
    <dgm:pt modelId="{6D829C8D-D9BD-B04B-99AD-F47E7FD833B0}" type="sibTrans" cxnId="{F452E3F3-8537-B542-A503-7FB41276EBEF}">
      <dgm:prSet/>
      <dgm:spPr/>
      <dgm:t>
        <a:bodyPr/>
        <a:lstStyle/>
        <a:p>
          <a:endParaRPr lang="en-US"/>
        </a:p>
      </dgm:t>
    </dgm:pt>
    <dgm:pt modelId="{3357DD7D-6877-134B-B6EC-7ADF40BA141F}" type="pres">
      <dgm:prSet presAssocID="{78E33411-6C8A-2F46-8DF0-5FDD98DF28A2}" presName="compositeShape" presStyleCnt="0">
        <dgm:presLayoutVars>
          <dgm:chMax val="2"/>
          <dgm:dir/>
          <dgm:resizeHandles val="exact"/>
        </dgm:presLayoutVars>
      </dgm:prSet>
      <dgm:spPr/>
      <dgm:t>
        <a:bodyPr/>
        <a:lstStyle/>
        <a:p>
          <a:endParaRPr lang="en-US"/>
        </a:p>
      </dgm:t>
    </dgm:pt>
    <dgm:pt modelId="{A7C5664B-029B-3E4F-86A6-173B75239685}" type="pres">
      <dgm:prSet presAssocID="{78E33411-6C8A-2F46-8DF0-5FDD98DF28A2}" presName="divider" presStyleLbl="fgShp" presStyleIdx="0" presStyleCnt="1"/>
      <dgm:spPr/>
    </dgm:pt>
    <dgm:pt modelId="{0C4C3B5A-7DA6-EE4D-813F-F75C3F027677}" type="pres">
      <dgm:prSet presAssocID="{FA86BC9A-E1FE-F54F-82CA-95AE0F179A42}" presName="downArrow" presStyleLbl="node1" presStyleIdx="0" presStyleCnt="2"/>
      <dgm:spPr/>
    </dgm:pt>
    <dgm:pt modelId="{2A711219-BFBC-6D45-9DB6-2634FDED860E}" type="pres">
      <dgm:prSet presAssocID="{FA86BC9A-E1FE-F54F-82CA-95AE0F179A42}" presName="downArrowText" presStyleLbl="revTx" presStyleIdx="0" presStyleCnt="2">
        <dgm:presLayoutVars>
          <dgm:bulletEnabled val="1"/>
        </dgm:presLayoutVars>
      </dgm:prSet>
      <dgm:spPr/>
      <dgm:t>
        <a:bodyPr/>
        <a:lstStyle/>
        <a:p>
          <a:endParaRPr lang="en-US"/>
        </a:p>
      </dgm:t>
    </dgm:pt>
    <dgm:pt modelId="{431597E5-B1AB-A242-A58D-70159C1CC714}" type="pres">
      <dgm:prSet presAssocID="{CAEFCFA8-18A4-5046-AD37-07B45908E4D6}" presName="upArrow" presStyleLbl="node1" presStyleIdx="1" presStyleCnt="2"/>
      <dgm:spPr/>
    </dgm:pt>
    <dgm:pt modelId="{8BB0FF6C-13F6-B843-9DA6-0924749EA788}" type="pres">
      <dgm:prSet presAssocID="{CAEFCFA8-18A4-5046-AD37-07B45908E4D6}" presName="upArrowText" presStyleLbl="revTx" presStyleIdx="1" presStyleCnt="2">
        <dgm:presLayoutVars>
          <dgm:bulletEnabled val="1"/>
        </dgm:presLayoutVars>
      </dgm:prSet>
      <dgm:spPr/>
      <dgm:t>
        <a:bodyPr/>
        <a:lstStyle/>
        <a:p>
          <a:endParaRPr lang="en-US"/>
        </a:p>
      </dgm:t>
    </dgm:pt>
  </dgm:ptLst>
  <dgm:cxnLst>
    <dgm:cxn modelId="{6B5A7F05-417C-FB4F-817F-82D4EA96ED42}" type="presOf" srcId="{CAEFCFA8-18A4-5046-AD37-07B45908E4D6}" destId="{8BB0FF6C-13F6-B843-9DA6-0924749EA788}" srcOrd="0" destOrd="0" presId="urn:microsoft.com/office/officeart/2005/8/layout/arrow3"/>
    <dgm:cxn modelId="{1E8DFC16-82AB-DD46-93F5-3069B84B43E0}" srcId="{78E33411-6C8A-2F46-8DF0-5FDD98DF28A2}" destId="{FA86BC9A-E1FE-F54F-82CA-95AE0F179A42}" srcOrd="0" destOrd="0" parTransId="{E0C1464F-AB46-B14D-AFCF-091BAE29B25A}" sibTransId="{E8FD7528-BC35-E543-B139-514EFCB5289F}"/>
    <dgm:cxn modelId="{F452E3F3-8537-B542-A503-7FB41276EBEF}" srcId="{78E33411-6C8A-2F46-8DF0-5FDD98DF28A2}" destId="{CAEFCFA8-18A4-5046-AD37-07B45908E4D6}" srcOrd="1" destOrd="0" parTransId="{1410191F-9310-8347-BB73-B05592605532}" sibTransId="{6D829C8D-D9BD-B04B-99AD-F47E7FD833B0}"/>
    <dgm:cxn modelId="{FF55A433-AD35-E248-8D7C-838506ECC266}" type="presOf" srcId="{FA86BC9A-E1FE-F54F-82CA-95AE0F179A42}" destId="{2A711219-BFBC-6D45-9DB6-2634FDED860E}" srcOrd="0" destOrd="0" presId="urn:microsoft.com/office/officeart/2005/8/layout/arrow3"/>
    <dgm:cxn modelId="{5423E205-A283-7D45-A32D-613D079D45B3}" type="presOf" srcId="{78E33411-6C8A-2F46-8DF0-5FDD98DF28A2}" destId="{3357DD7D-6877-134B-B6EC-7ADF40BA141F}" srcOrd="0" destOrd="0" presId="urn:microsoft.com/office/officeart/2005/8/layout/arrow3"/>
    <dgm:cxn modelId="{4EBDE1EA-36FF-8A4F-8F74-5E3C605C0F80}" type="presParOf" srcId="{3357DD7D-6877-134B-B6EC-7ADF40BA141F}" destId="{A7C5664B-029B-3E4F-86A6-173B75239685}" srcOrd="0" destOrd="0" presId="urn:microsoft.com/office/officeart/2005/8/layout/arrow3"/>
    <dgm:cxn modelId="{4EB20285-6930-124B-B67D-3FB5690C00A0}" type="presParOf" srcId="{3357DD7D-6877-134B-B6EC-7ADF40BA141F}" destId="{0C4C3B5A-7DA6-EE4D-813F-F75C3F027677}" srcOrd="1" destOrd="0" presId="urn:microsoft.com/office/officeart/2005/8/layout/arrow3"/>
    <dgm:cxn modelId="{666C1E5E-71AA-B94E-ABA8-2124CD812C38}" type="presParOf" srcId="{3357DD7D-6877-134B-B6EC-7ADF40BA141F}" destId="{2A711219-BFBC-6D45-9DB6-2634FDED860E}" srcOrd="2" destOrd="0" presId="urn:microsoft.com/office/officeart/2005/8/layout/arrow3"/>
    <dgm:cxn modelId="{EE1715DA-7C1A-E541-A2DB-80639E65FB8C}" type="presParOf" srcId="{3357DD7D-6877-134B-B6EC-7ADF40BA141F}" destId="{431597E5-B1AB-A242-A58D-70159C1CC714}" srcOrd="3" destOrd="0" presId="urn:microsoft.com/office/officeart/2005/8/layout/arrow3"/>
    <dgm:cxn modelId="{97E8875B-ECE2-7A46-8DE4-874E725D9EFD}" type="presParOf" srcId="{3357DD7D-6877-134B-B6EC-7ADF40BA141F}" destId="{8BB0FF6C-13F6-B843-9DA6-0924749EA788}"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893A31-866A-6948-B6D0-B319E8F9F8DF}" type="doc">
      <dgm:prSet loTypeId="urn:microsoft.com/office/officeart/2005/8/layout/gear1" loCatId="relationship" qsTypeId="urn:microsoft.com/office/officeart/2005/8/quickstyle/simple4" qsCatId="simple" csTypeId="urn:microsoft.com/office/officeart/2005/8/colors/accent1_2" csCatId="accent1" phldr="1"/>
      <dgm:spPr/>
      <dgm:t>
        <a:bodyPr/>
        <a:lstStyle/>
        <a:p>
          <a:endParaRPr lang="en-US"/>
        </a:p>
      </dgm:t>
    </dgm:pt>
    <dgm:pt modelId="{0D986107-2F3D-6542-A491-581D3CA44E99}">
      <dgm:prSet custT="1"/>
      <dgm:spPr>
        <a:gradFill rotWithShape="0">
          <a:gsLst>
            <a:gs pos="0">
              <a:srgbClr val="FF0000"/>
            </a:gs>
            <a:gs pos="100000">
              <a:schemeClr val="accent1">
                <a:hueOff val="0"/>
                <a:satOff val="0"/>
                <a:lumOff val="0"/>
                <a:alphaOff val="0"/>
                <a:tint val="50000"/>
                <a:shade val="100000"/>
                <a:satMod val="350000"/>
              </a:schemeClr>
            </a:gs>
          </a:gsLst>
        </a:gradFill>
        <a:ln w="38100">
          <a:solidFill>
            <a:schemeClr val="bg1"/>
          </a:solidFill>
        </a:ln>
      </dgm:spPr>
      <dgm:t>
        <a:bodyPr/>
        <a:lstStyle/>
        <a:p>
          <a:r>
            <a:rPr lang="en-US" sz="900" dirty="0" smtClean="0">
              <a:solidFill>
                <a:srgbClr val="FFFF00"/>
              </a:solidFill>
            </a:rPr>
            <a:t>Systemic </a:t>
          </a:r>
          <a:r>
            <a:rPr lang="en-US" sz="900" dirty="0" err="1" smtClean="0">
              <a:solidFill>
                <a:srgbClr val="FFFF00"/>
              </a:solidFill>
            </a:rPr>
            <a:t>vasodilation</a:t>
          </a:r>
          <a:endParaRPr lang="en-US" sz="900" dirty="0">
            <a:solidFill>
              <a:srgbClr val="FFFF00"/>
            </a:solidFill>
          </a:endParaRPr>
        </a:p>
      </dgm:t>
    </dgm:pt>
    <dgm:pt modelId="{A379CA20-0D19-4B4C-9778-92CC02FD400A}" type="parTrans" cxnId="{4FF71164-892B-8849-AF37-6A2FA13739BC}">
      <dgm:prSet/>
      <dgm:spPr/>
      <dgm:t>
        <a:bodyPr/>
        <a:lstStyle/>
        <a:p>
          <a:endParaRPr lang="en-US"/>
        </a:p>
      </dgm:t>
    </dgm:pt>
    <dgm:pt modelId="{5D3B25C3-DBD1-C345-BCB9-CFDFF9CEECE1}" type="sibTrans" cxnId="{4FF71164-892B-8849-AF37-6A2FA13739BC}">
      <dgm:prSet/>
      <dgm:spPr>
        <a:gradFill flip="none" rotWithShape="1">
          <a:gsLst>
            <a:gs pos="99000">
              <a:srgbClr val="FF0000"/>
            </a:gs>
            <a:gs pos="100000">
              <a:srgbClr val="FFFFFF"/>
            </a:gs>
            <a:gs pos="0">
              <a:srgbClr val="FFFF00"/>
            </a:gs>
          </a:gsLst>
          <a:path path="circle">
            <a:fillToRect l="100000" t="100000"/>
          </a:path>
          <a:tileRect r="-100000" b="-100000"/>
        </a:gradFill>
        <a:ln w="38100" cap="flat">
          <a:solidFill>
            <a:schemeClr val="tx1"/>
          </a:solidFill>
        </a:ln>
      </dgm:spPr>
      <dgm:t>
        <a:bodyPr/>
        <a:lstStyle/>
        <a:p>
          <a:endParaRPr lang="en-US" sz="900"/>
        </a:p>
      </dgm:t>
    </dgm:pt>
    <dgm:pt modelId="{75F5A266-38A2-EB42-A4DC-B6C54A6374E9}">
      <dgm:prSet custT="1"/>
      <dgm:spPr>
        <a:gradFill rotWithShape="0">
          <a:gsLst>
            <a:gs pos="0">
              <a:srgbClr val="FF0000"/>
            </a:gs>
            <a:gs pos="100000">
              <a:schemeClr val="accent1">
                <a:hueOff val="0"/>
                <a:satOff val="0"/>
                <a:lumOff val="0"/>
                <a:alphaOff val="0"/>
                <a:tint val="50000"/>
                <a:shade val="100000"/>
                <a:satMod val="350000"/>
              </a:schemeClr>
            </a:gs>
          </a:gsLst>
        </a:gradFill>
        <a:ln w="38100">
          <a:solidFill>
            <a:schemeClr val="bg1"/>
          </a:solidFill>
        </a:ln>
      </dgm:spPr>
      <dgm:t>
        <a:bodyPr/>
        <a:lstStyle/>
        <a:p>
          <a:pPr rtl="0"/>
          <a:r>
            <a:rPr lang="en-US" sz="900" i="1" dirty="0" smtClean="0">
              <a:solidFill>
                <a:srgbClr val="FFFF00"/>
              </a:solidFill>
            </a:rPr>
            <a:t>Portal HTN</a:t>
          </a:r>
          <a:endParaRPr lang="en-US" sz="900" dirty="0">
            <a:solidFill>
              <a:srgbClr val="FFFF00"/>
            </a:solidFill>
          </a:endParaRPr>
        </a:p>
      </dgm:t>
    </dgm:pt>
    <dgm:pt modelId="{88654FA5-9CB6-B546-96E1-A76566AD447A}" type="sibTrans" cxnId="{DF53EBA6-CE1D-8344-94B3-1398E91CE529}">
      <dgm:prSet/>
      <dgm:spPr>
        <a:gradFill flip="none" rotWithShape="1">
          <a:gsLst>
            <a:gs pos="99000">
              <a:srgbClr val="FF0000"/>
            </a:gs>
            <a:gs pos="100000">
              <a:srgbClr val="FFFFFF"/>
            </a:gs>
            <a:gs pos="0">
              <a:srgbClr val="FFFF00"/>
            </a:gs>
          </a:gsLst>
          <a:path path="circle">
            <a:fillToRect l="100000" t="100000"/>
          </a:path>
          <a:tileRect r="-100000" b="-100000"/>
        </a:gradFill>
        <a:ln w="38100" cap="flat">
          <a:solidFill>
            <a:schemeClr val="tx1"/>
          </a:solidFill>
        </a:ln>
      </dgm:spPr>
      <dgm:t>
        <a:bodyPr/>
        <a:lstStyle/>
        <a:p>
          <a:endParaRPr lang="en-US" sz="900"/>
        </a:p>
      </dgm:t>
    </dgm:pt>
    <dgm:pt modelId="{959B22E0-56D8-5348-AAD6-6D614EA83338}" type="parTrans" cxnId="{DF53EBA6-CE1D-8344-94B3-1398E91CE529}">
      <dgm:prSet/>
      <dgm:spPr/>
      <dgm:t>
        <a:bodyPr/>
        <a:lstStyle/>
        <a:p>
          <a:endParaRPr lang="en-US"/>
        </a:p>
      </dgm:t>
    </dgm:pt>
    <dgm:pt modelId="{3B6A7410-0FE9-A248-922E-CDDBABD8878B}">
      <dgm:prSet custT="1"/>
      <dgm:spPr>
        <a:gradFill rotWithShape="0">
          <a:gsLst>
            <a:gs pos="0">
              <a:srgbClr val="FF0000"/>
            </a:gs>
            <a:gs pos="100000">
              <a:schemeClr val="accent1">
                <a:hueOff val="0"/>
                <a:satOff val="0"/>
                <a:lumOff val="0"/>
                <a:alphaOff val="0"/>
                <a:tint val="50000"/>
                <a:shade val="100000"/>
                <a:satMod val="350000"/>
              </a:schemeClr>
            </a:gs>
          </a:gsLst>
        </a:gradFill>
        <a:ln w="38100">
          <a:solidFill>
            <a:schemeClr val="bg1"/>
          </a:solidFill>
        </a:ln>
      </dgm:spPr>
      <dgm:t>
        <a:bodyPr/>
        <a:lstStyle/>
        <a:p>
          <a:r>
            <a:rPr lang="en-US" sz="900" dirty="0" err="1" smtClean="0">
              <a:solidFill>
                <a:srgbClr val="FFFF00"/>
              </a:solidFill>
            </a:rPr>
            <a:t>Splanchnic</a:t>
          </a:r>
          <a:r>
            <a:rPr lang="en-US" sz="900" dirty="0" smtClean="0">
              <a:solidFill>
                <a:srgbClr val="FFFF00"/>
              </a:solidFill>
            </a:rPr>
            <a:t> hyperemia</a:t>
          </a:r>
          <a:endParaRPr lang="en-US" sz="900" dirty="0">
            <a:solidFill>
              <a:srgbClr val="FFFF00"/>
            </a:solidFill>
          </a:endParaRPr>
        </a:p>
      </dgm:t>
    </dgm:pt>
    <dgm:pt modelId="{F0F4DFE3-D56A-7A42-8034-C5279120948D}" type="parTrans" cxnId="{56B56E21-6009-1443-9254-1C67C1736B38}">
      <dgm:prSet/>
      <dgm:spPr/>
      <dgm:t>
        <a:bodyPr/>
        <a:lstStyle/>
        <a:p>
          <a:endParaRPr lang="en-US"/>
        </a:p>
      </dgm:t>
    </dgm:pt>
    <dgm:pt modelId="{B96F49C7-F284-304C-9651-DE790990FDD1}" type="sibTrans" cxnId="{56B56E21-6009-1443-9254-1C67C1736B38}">
      <dgm:prSet/>
      <dgm:spPr>
        <a:gradFill flip="none" rotWithShape="1">
          <a:gsLst>
            <a:gs pos="99000">
              <a:srgbClr val="FF0000"/>
            </a:gs>
            <a:gs pos="100000">
              <a:srgbClr val="FFFFFF"/>
            </a:gs>
            <a:gs pos="0">
              <a:srgbClr val="FFFF00"/>
            </a:gs>
          </a:gsLst>
          <a:path path="circle">
            <a:fillToRect l="100000" t="100000"/>
          </a:path>
          <a:tileRect r="-100000" b="-100000"/>
        </a:gradFill>
        <a:ln w="38100" cap="flat">
          <a:solidFill>
            <a:schemeClr val="tx1"/>
          </a:solidFill>
        </a:ln>
      </dgm:spPr>
      <dgm:t>
        <a:bodyPr/>
        <a:lstStyle/>
        <a:p>
          <a:endParaRPr lang="en-US" sz="900"/>
        </a:p>
      </dgm:t>
    </dgm:pt>
    <dgm:pt modelId="{5D7C0C4A-EB6D-C04C-9283-F258EBEF311C}" type="pres">
      <dgm:prSet presAssocID="{AF893A31-866A-6948-B6D0-B319E8F9F8DF}" presName="composite" presStyleCnt="0">
        <dgm:presLayoutVars>
          <dgm:chMax val="3"/>
          <dgm:animLvl val="lvl"/>
          <dgm:resizeHandles val="exact"/>
        </dgm:presLayoutVars>
      </dgm:prSet>
      <dgm:spPr/>
      <dgm:t>
        <a:bodyPr/>
        <a:lstStyle/>
        <a:p>
          <a:endParaRPr lang="en-US"/>
        </a:p>
      </dgm:t>
    </dgm:pt>
    <dgm:pt modelId="{5B500F91-F113-5242-A653-8C44B5CBDBF0}" type="pres">
      <dgm:prSet presAssocID="{0D986107-2F3D-6542-A491-581D3CA44E99}" presName="gear1" presStyleLbl="node1" presStyleIdx="0" presStyleCnt="3">
        <dgm:presLayoutVars>
          <dgm:chMax val="1"/>
          <dgm:bulletEnabled val="1"/>
        </dgm:presLayoutVars>
      </dgm:prSet>
      <dgm:spPr/>
      <dgm:t>
        <a:bodyPr/>
        <a:lstStyle/>
        <a:p>
          <a:endParaRPr lang="en-US"/>
        </a:p>
      </dgm:t>
    </dgm:pt>
    <dgm:pt modelId="{59101195-E598-7141-898D-702D61980953}" type="pres">
      <dgm:prSet presAssocID="{0D986107-2F3D-6542-A491-581D3CA44E99}" presName="gear1srcNode" presStyleLbl="node1" presStyleIdx="0" presStyleCnt="3"/>
      <dgm:spPr/>
      <dgm:t>
        <a:bodyPr/>
        <a:lstStyle/>
        <a:p>
          <a:endParaRPr lang="en-US"/>
        </a:p>
      </dgm:t>
    </dgm:pt>
    <dgm:pt modelId="{0CC7B4BB-D6D2-FA4A-9707-48DF30B904CC}" type="pres">
      <dgm:prSet presAssocID="{0D986107-2F3D-6542-A491-581D3CA44E99}" presName="gear1dstNode" presStyleLbl="node1" presStyleIdx="0" presStyleCnt="3"/>
      <dgm:spPr/>
      <dgm:t>
        <a:bodyPr/>
        <a:lstStyle/>
        <a:p>
          <a:endParaRPr lang="en-US"/>
        </a:p>
      </dgm:t>
    </dgm:pt>
    <dgm:pt modelId="{F3A95111-82B7-0142-9806-1C3614AAC071}" type="pres">
      <dgm:prSet presAssocID="{3B6A7410-0FE9-A248-922E-CDDBABD8878B}" presName="gear2" presStyleLbl="node1" presStyleIdx="1" presStyleCnt="3" custScaleX="109345" custScaleY="106938">
        <dgm:presLayoutVars>
          <dgm:chMax val="1"/>
          <dgm:bulletEnabled val="1"/>
        </dgm:presLayoutVars>
      </dgm:prSet>
      <dgm:spPr/>
      <dgm:t>
        <a:bodyPr/>
        <a:lstStyle/>
        <a:p>
          <a:endParaRPr lang="en-US"/>
        </a:p>
      </dgm:t>
    </dgm:pt>
    <dgm:pt modelId="{E5809D5E-C87E-894E-B966-4EDCAEC416B7}" type="pres">
      <dgm:prSet presAssocID="{3B6A7410-0FE9-A248-922E-CDDBABD8878B}" presName="gear2srcNode" presStyleLbl="node1" presStyleIdx="1" presStyleCnt="3"/>
      <dgm:spPr/>
      <dgm:t>
        <a:bodyPr/>
        <a:lstStyle/>
        <a:p>
          <a:endParaRPr lang="en-US"/>
        </a:p>
      </dgm:t>
    </dgm:pt>
    <dgm:pt modelId="{FB52D8A2-9444-9A4D-A954-7818EDC381AF}" type="pres">
      <dgm:prSet presAssocID="{3B6A7410-0FE9-A248-922E-CDDBABD8878B}" presName="gear2dstNode" presStyleLbl="node1" presStyleIdx="1" presStyleCnt="3"/>
      <dgm:spPr/>
      <dgm:t>
        <a:bodyPr/>
        <a:lstStyle/>
        <a:p>
          <a:endParaRPr lang="en-US"/>
        </a:p>
      </dgm:t>
    </dgm:pt>
    <dgm:pt modelId="{6B3C00E2-6AA8-EF40-9338-7BBB290DEC19}" type="pres">
      <dgm:prSet presAssocID="{75F5A266-38A2-EB42-A4DC-B6C54A6374E9}" presName="gear3" presStyleLbl="node1" presStyleIdx="2" presStyleCnt="3"/>
      <dgm:spPr/>
      <dgm:t>
        <a:bodyPr/>
        <a:lstStyle/>
        <a:p>
          <a:endParaRPr lang="en-US"/>
        </a:p>
      </dgm:t>
    </dgm:pt>
    <dgm:pt modelId="{48BA622E-884A-B340-98E2-1CC2C16F1A8D}" type="pres">
      <dgm:prSet presAssocID="{75F5A266-38A2-EB42-A4DC-B6C54A6374E9}" presName="gear3tx" presStyleLbl="node1" presStyleIdx="2" presStyleCnt="3">
        <dgm:presLayoutVars>
          <dgm:chMax val="1"/>
          <dgm:bulletEnabled val="1"/>
        </dgm:presLayoutVars>
      </dgm:prSet>
      <dgm:spPr/>
      <dgm:t>
        <a:bodyPr/>
        <a:lstStyle/>
        <a:p>
          <a:endParaRPr lang="en-US"/>
        </a:p>
      </dgm:t>
    </dgm:pt>
    <dgm:pt modelId="{23A019F2-495A-8947-819A-537183209678}" type="pres">
      <dgm:prSet presAssocID="{75F5A266-38A2-EB42-A4DC-B6C54A6374E9}" presName="gear3srcNode" presStyleLbl="node1" presStyleIdx="2" presStyleCnt="3"/>
      <dgm:spPr/>
      <dgm:t>
        <a:bodyPr/>
        <a:lstStyle/>
        <a:p>
          <a:endParaRPr lang="en-US"/>
        </a:p>
      </dgm:t>
    </dgm:pt>
    <dgm:pt modelId="{085FB25D-9DEE-5146-97AE-DF53DAB42645}" type="pres">
      <dgm:prSet presAssocID="{75F5A266-38A2-EB42-A4DC-B6C54A6374E9}" presName="gear3dstNode" presStyleLbl="node1" presStyleIdx="2" presStyleCnt="3"/>
      <dgm:spPr/>
      <dgm:t>
        <a:bodyPr/>
        <a:lstStyle/>
        <a:p>
          <a:endParaRPr lang="en-US"/>
        </a:p>
      </dgm:t>
    </dgm:pt>
    <dgm:pt modelId="{80D85AAE-18F6-C64B-BFF1-6B1DC62B7C9C}" type="pres">
      <dgm:prSet presAssocID="{5D3B25C3-DBD1-C345-BCB9-CFDFF9CEECE1}" presName="connector1" presStyleLbl="sibTrans2D1" presStyleIdx="0" presStyleCnt="3"/>
      <dgm:spPr/>
      <dgm:t>
        <a:bodyPr/>
        <a:lstStyle/>
        <a:p>
          <a:endParaRPr lang="en-US"/>
        </a:p>
      </dgm:t>
    </dgm:pt>
    <dgm:pt modelId="{6D051D44-B527-5642-98B3-3C1A028368A6}" type="pres">
      <dgm:prSet presAssocID="{B96F49C7-F284-304C-9651-DE790990FDD1}" presName="connector2" presStyleLbl="sibTrans2D1" presStyleIdx="1" presStyleCnt="3"/>
      <dgm:spPr/>
      <dgm:t>
        <a:bodyPr/>
        <a:lstStyle/>
        <a:p>
          <a:endParaRPr lang="en-US"/>
        </a:p>
      </dgm:t>
    </dgm:pt>
    <dgm:pt modelId="{89FD884D-EC40-FA48-B573-5EC3432DC907}" type="pres">
      <dgm:prSet presAssocID="{88654FA5-9CB6-B546-96E1-A76566AD447A}" presName="connector3" presStyleLbl="sibTrans2D1" presStyleIdx="2" presStyleCnt="3"/>
      <dgm:spPr/>
      <dgm:t>
        <a:bodyPr/>
        <a:lstStyle/>
        <a:p>
          <a:endParaRPr lang="en-US"/>
        </a:p>
      </dgm:t>
    </dgm:pt>
  </dgm:ptLst>
  <dgm:cxnLst>
    <dgm:cxn modelId="{1CCBA7E3-2D27-804A-BF29-7A6FCF222B96}" type="presOf" srcId="{0D986107-2F3D-6542-A491-581D3CA44E99}" destId="{0CC7B4BB-D6D2-FA4A-9707-48DF30B904CC}" srcOrd="2" destOrd="0" presId="urn:microsoft.com/office/officeart/2005/8/layout/gear1"/>
    <dgm:cxn modelId="{E2B1169C-A03F-D94B-BF3B-BAAD35D93FFC}" type="presOf" srcId="{75F5A266-38A2-EB42-A4DC-B6C54A6374E9}" destId="{085FB25D-9DEE-5146-97AE-DF53DAB42645}" srcOrd="3" destOrd="0" presId="urn:microsoft.com/office/officeart/2005/8/layout/gear1"/>
    <dgm:cxn modelId="{2AB7E8BF-5615-D141-A4C4-82C5142049D0}" type="presOf" srcId="{B96F49C7-F284-304C-9651-DE790990FDD1}" destId="{6D051D44-B527-5642-98B3-3C1A028368A6}" srcOrd="0" destOrd="0" presId="urn:microsoft.com/office/officeart/2005/8/layout/gear1"/>
    <dgm:cxn modelId="{5EB6E712-D950-1F4A-A78A-C4A087FFD98C}" type="presOf" srcId="{88654FA5-9CB6-B546-96E1-A76566AD447A}" destId="{89FD884D-EC40-FA48-B573-5EC3432DC907}" srcOrd="0" destOrd="0" presId="urn:microsoft.com/office/officeart/2005/8/layout/gear1"/>
    <dgm:cxn modelId="{CD62B6E1-B71A-0144-9EB3-7F23B5E5161A}" type="presOf" srcId="{75F5A266-38A2-EB42-A4DC-B6C54A6374E9}" destId="{6B3C00E2-6AA8-EF40-9338-7BBB290DEC19}" srcOrd="0" destOrd="0" presId="urn:microsoft.com/office/officeart/2005/8/layout/gear1"/>
    <dgm:cxn modelId="{04498EA0-9CCF-DA40-8BF6-6157A5278D16}" type="presOf" srcId="{3B6A7410-0FE9-A248-922E-CDDBABD8878B}" destId="{FB52D8A2-9444-9A4D-A954-7818EDC381AF}" srcOrd="2" destOrd="0" presId="urn:microsoft.com/office/officeart/2005/8/layout/gear1"/>
    <dgm:cxn modelId="{C15BEA96-1D58-164B-8E30-6C41C472CC17}" type="presOf" srcId="{AF893A31-866A-6948-B6D0-B319E8F9F8DF}" destId="{5D7C0C4A-EB6D-C04C-9283-F258EBEF311C}" srcOrd="0" destOrd="0" presId="urn:microsoft.com/office/officeart/2005/8/layout/gear1"/>
    <dgm:cxn modelId="{93AB452D-9162-764E-A80E-1B0A2F45B00C}" type="presOf" srcId="{0D986107-2F3D-6542-A491-581D3CA44E99}" destId="{5B500F91-F113-5242-A653-8C44B5CBDBF0}" srcOrd="0" destOrd="0" presId="urn:microsoft.com/office/officeart/2005/8/layout/gear1"/>
    <dgm:cxn modelId="{A398F45A-F4B2-564E-9E50-0E829382800E}" type="presOf" srcId="{5D3B25C3-DBD1-C345-BCB9-CFDFF9CEECE1}" destId="{80D85AAE-18F6-C64B-BFF1-6B1DC62B7C9C}" srcOrd="0" destOrd="0" presId="urn:microsoft.com/office/officeart/2005/8/layout/gear1"/>
    <dgm:cxn modelId="{BFD067B0-8573-3640-8486-8D7046F8CAA5}" type="presOf" srcId="{3B6A7410-0FE9-A248-922E-CDDBABD8878B}" destId="{E5809D5E-C87E-894E-B966-4EDCAEC416B7}" srcOrd="1" destOrd="0" presId="urn:microsoft.com/office/officeart/2005/8/layout/gear1"/>
    <dgm:cxn modelId="{7B652790-CC25-F34E-A46B-58E75AD996FF}" type="presOf" srcId="{0D986107-2F3D-6542-A491-581D3CA44E99}" destId="{59101195-E598-7141-898D-702D61980953}" srcOrd="1" destOrd="0" presId="urn:microsoft.com/office/officeart/2005/8/layout/gear1"/>
    <dgm:cxn modelId="{73523CE3-094D-D34A-8785-1104714ADEE5}" type="presOf" srcId="{75F5A266-38A2-EB42-A4DC-B6C54A6374E9}" destId="{23A019F2-495A-8947-819A-537183209678}" srcOrd="2" destOrd="0" presId="urn:microsoft.com/office/officeart/2005/8/layout/gear1"/>
    <dgm:cxn modelId="{56B56E21-6009-1443-9254-1C67C1736B38}" srcId="{AF893A31-866A-6948-B6D0-B319E8F9F8DF}" destId="{3B6A7410-0FE9-A248-922E-CDDBABD8878B}" srcOrd="1" destOrd="0" parTransId="{F0F4DFE3-D56A-7A42-8034-C5279120948D}" sibTransId="{B96F49C7-F284-304C-9651-DE790990FDD1}"/>
    <dgm:cxn modelId="{6F23133E-DBA2-C842-AF6F-6CBEBFB13E7F}" type="presOf" srcId="{75F5A266-38A2-EB42-A4DC-B6C54A6374E9}" destId="{48BA622E-884A-B340-98E2-1CC2C16F1A8D}" srcOrd="1" destOrd="0" presId="urn:microsoft.com/office/officeart/2005/8/layout/gear1"/>
    <dgm:cxn modelId="{DF53EBA6-CE1D-8344-94B3-1398E91CE529}" srcId="{AF893A31-866A-6948-B6D0-B319E8F9F8DF}" destId="{75F5A266-38A2-EB42-A4DC-B6C54A6374E9}" srcOrd="2" destOrd="0" parTransId="{959B22E0-56D8-5348-AAD6-6D614EA83338}" sibTransId="{88654FA5-9CB6-B546-96E1-A76566AD447A}"/>
    <dgm:cxn modelId="{4FF71164-892B-8849-AF37-6A2FA13739BC}" srcId="{AF893A31-866A-6948-B6D0-B319E8F9F8DF}" destId="{0D986107-2F3D-6542-A491-581D3CA44E99}" srcOrd="0" destOrd="0" parTransId="{A379CA20-0D19-4B4C-9778-92CC02FD400A}" sibTransId="{5D3B25C3-DBD1-C345-BCB9-CFDFF9CEECE1}"/>
    <dgm:cxn modelId="{BDACE522-9686-BF4E-BC9E-9D719B05889D}" type="presOf" srcId="{3B6A7410-0FE9-A248-922E-CDDBABD8878B}" destId="{F3A95111-82B7-0142-9806-1C3614AAC071}" srcOrd="0" destOrd="0" presId="urn:microsoft.com/office/officeart/2005/8/layout/gear1"/>
    <dgm:cxn modelId="{FB7A6D40-9651-844B-A9BB-940E6FD86EE0}" type="presParOf" srcId="{5D7C0C4A-EB6D-C04C-9283-F258EBEF311C}" destId="{5B500F91-F113-5242-A653-8C44B5CBDBF0}" srcOrd="0" destOrd="0" presId="urn:microsoft.com/office/officeart/2005/8/layout/gear1"/>
    <dgm:cxn modelId="{8F143653-0918-6147-8E58-961764C345C8}" type="presParOf" srcId="{5D7C0C4A-EB6D-C04C-9283-F258EBEF311C}" destId="{59101195-E598-7141-898D-702D61980953}" srcOrd="1" destOrd="0" presId="urn:microsoft.com/office/officeart/2005/8/layout/gear1"/>
    <dgm:cxn modelId="{F239686A-E54D-CA47-A420-561AB8533C47}" type="presParOf" srcId="{5D7C0C4A-EB6D-C04C-9283-F258EBEF311C}" destId="{0CC7B4BB-D6D2-FA4A-9707-48DF30B904CC}" srcOrd="2" destOrd="0" presId="urn:microsoft.com/office/officeart/2005/8/layout/gear1"/>
    <dgm:cxn modelId="{15E4963A-6292-1943-B363-758FBD34AF8F}" type="presParOf" srcId="{5D7C0C4A-EB6D-C04C-9283-F258EBEF311C}" destId="{F3A95111-82B7-0142-9806-1C3614AAC071}" srcOrd="3" destOrd="0" presId="urn:microsoft.com/office/officeart/2005/8/layout/gear1"/>
    <dgm:cxn modelId="{15908CC7-BB71-8B46-83BC-0D550570C89F}" type="presParOf" srcId="{5D7C0C4A-EB6D-C04C-9283-F258EBEF311C}" destId="{E5809D5E-C87E-894E-B966-4EDCAEC416B7}" srcOrd="4" destOrd="0" presId="urn:microsoft.com/office/officeart/2005/8/layout/gear1"/>
    <dgm:cxn modelId="{F6E04215-77AD-814D-A016-3691B70BD73C}" type="presParOf" srcId="{5D7C0C4A-EB6D-C04C-9283-F258EBEF311C}" destId="{FB52D8A2-9444-9A4D-A954-7818EDC381AF}" srcOrd="5" destOrd="0" presId="urn:microsoft.com/office/officeart/2005/8/layout/gear1"/>
    <dgm:cxn modelId="{8B73A89C-6529-2549-BB84-22B98DB1D49C}" type="presParOf" srcId="{5D7C0C4A-EB6D-C04C-9283-F258EBEF311C}" destId="{6B3C00E2-6AA8-EF40-9338-7BBB290DEC19}" srcOrd="6" destOrd="0" presId="urn:microsoft.com/office/officeart/2005/8/layout/gear1"/>
    <dgm:cxn modelId="{C425C48F-2589-524D-BBB2-2C31B43D9111}" type="presParOf" srcId="{5D7C0C4A-EB6D-C04C-9283-F258EBEF311C}" destId="{48BA622E-884A-B340-98E2-1CC2C16F1A8D}" srcOrd="7" destOrd="0" presId="urn:microsoft.com/office/officeart/2005/8/layout/gear1"/>
    <dgm:cxn modelId="{31109523-6E31-3A47-9650-CDF2A3246699}" type="presParOf" srcId="{5D7C0C4A-EB6D-C04C-9283-F258EBEF311C}" destId="{23A019F2-495A-8947-819A-537183209678}" srcOrd="8" destOrd="0" presId="urn:microsoft.com/office/officeart/2005/8/layout/gear1"/>
    <dgm:cxn modelId="{F2460DDC-84AE-BB48-92BC-67BC46AEF361}" type="presParOf" srcId="{5D7C0C4A-EB6D-C04C-9283-F258EBEF311C}" destId="{085FB25D-9DEE-5146-97AE-DF53DAB42645}" srcOrd="9" destOrd="0" presId="urn:microsoft.com/office/officeart/2005/8/layout/gear1"/>
    <dgm:cxn modelId="{7222B444-AD61-954A-9DE9-5283E017B826}" type="presParOf" srcId="{5D7C0C4A-EB6D-C04C-9283-F258EBEF311C}" destId="{80D85AAE-18F6-C64B-BFF1-6B1DC62B7C9C}" srcOrd="10" destOrd="0" presId="urn:microsoft.com/office/officeart/2005/8/layout/gear1"/>
    <dgm:cxn modelId="{0D3082A7-212C-F046-B19A-74CC0AE49D36}" type="presParOf" srcId="{5D7C0C4A-EB6D-C04C-9283-F258EBEF311C}" destId="{6D051D44-B527-5642-98B3-3C1A028368A6}" srcOrd="11" destOrd="0" presId="urn:microsoft.com/office/officeart/2005/8/layout/gear1"/>
    <dgm:cxn modelId="{800CEA13-C5CD-E544-BE85-560317C14DC1}" type="presParOf" srcId="{5D7C0C4A-EB6D-C04C-9283-F258EBEF311C}" destId="{89FD884D-EC40-FA48-B573-5EC3432DC907}" srcOrd="12" destOrd="0" presId="urn:microsoft.com/office/officeart/2005/8/layout/gear1"/>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5664B-029B-3E4F-86A6-173B75239685}">
      <dsp:nvSpPr>
        <dsp:cNvPr id="0" name=""/>
        <dsp:cNvSpPr/>
      </dsp:nvSpPr>
      <dsp:spPr>
        <a:xfrm rot="21300000">
          <a:off x="12627" y="984795"/>
          <a:ext cx="4089545" cy="468314"/>
        </a:xfrm>
        <a:prstGeom prst="mathMinus">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0C4C3B5A-7DA6-EE4D-813F-F75C3F027677}">
      <dsp:nvSpPr>
        <dsp:cNvPr id="0" name=""/>
        <dsp:cNvSpPr/>
      </dsp:nvSpPr>
      <dsp:spPr>
        <a:xfrm>
          <a:off x="493776" y="121895"/>
          <a:ext cx="1234440" cy="975162"/>
        </a:xfrm>
        <a:prstGeom prst="downArrow">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A711219-BFBC-6D45-9DB6-2634FDED860E}">
      <dsp:nvSpPr>
        <dsp:cNvPr id="0" name=""/>
        <dsp:cNvSpPr/>
      </dsp:nvSpPr>
      <dsp:spPr>
        <a:xfrm>
          <a:off x="2180843" y="0"/>
          <a:ext cx="1316736" cy="102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kern="1200" dirty="0" smtClean="0">
              <a:latin typeface="Times New Roman"/>
              <a:cs typeface="Times New Roman"/>
            </a:rPr>
            <a:t>Hepatic artery flow</a:t>
          </a:r>
          <a:endParaRPr lang="en-US" sz="1900" kern="1200" dirty="0">
            <a:latin typeface="Times New Roman"/>
            <a:cs typeface="Times New Roman"/>
          </a:endParaRPr>
        </a:p>
      </dsp:txBody>
      <dsp:txXfrm>
        <a:off x="2180843" y="0"/>
        <a:ext cx="1316736" cy="1023920"/>
      </dsp:txXfrm>
    </dsp:sp>
    <dsp:sp modelId="{431597E5-B1AB-A242-A58D-70159C1CC714}">
      <dsp:nvSpPr>
        <dsp:cNvPr id="0" name=""/>
        <dsp:cNvSpPr/>
      </dsp:nvSpPr>
      <dsp:spPr>
        <a:xfrm>
          <a:off x="2386584" y="1340847"/>
          <a:ext cx="1234440" cy="975162"/>
        </a:xfrm>
        <a:prstGeom prst="upArrow">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BB0FF6C-13F6-B843-9DA6-0924749EA788}">
      <dsp:nvSpPr>
        <dsp:cNvPr id="0" name=""/>
        <dsp:cNvSpPr/>
      </dsp:nvSpPr>
      <dsp:spPr>
        <a:xfrm>
          <a:off x="617220" y="1413984"/>
          <a:ext cx="1316736" cy="102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kern="1200" dirty="0" smtClean="0">
              <a:latin typeface="Times New Roman"/>
              <a:cs typeface="Times New Roman"/>
            </a:rPr>
            <a:t>Portal flow</a:t>
          </a:r>
          <a:endParaRPr lang="en-US" sz="1900" kern="1200" dirty="0">
            <a:latin typeface="Times New Roman"/>
            <a:cs typeface="Times New Roman"/>
          </a:endParaRPr>
        </a:p>
      </dsp:txBody>
      <dsp:txXfrm>
        <a:off x="617220" y="1413984"/>
        <a:ext cx="1316736" cy="1023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00F91-F113-5242-A653-8C44B5CBDBF0}">
      <dsp:nvSpPr>
        <dsp:cNvPr id="0" name=""/>
        <dsp:cNvSpPr/>
      </dsp:nvSpPr>
      <dsp:spPr>
        <a:xfrm>
          <a:off x="986853" y="712324"/>
          <a:ext cx="870619" cy="870619"/>
        </a:xfrm>
        <a:prstGeom prst="gear9">
          <a:avLst/>
        </a:prstGeom>
        <a:gradFill rotWithShape="0">
          <a:gsLst>
            <a:gs pos="0">
              <a:srgbClr val="FF0000"/>
            </a:gs>
            <a:gs pos="100000">
              <a:schemeClr val="accent1">
                <a:hueOff val="0"/>
                <a:satOff val="0"/>
                <a:lumOff val="0"/>
                <a:alphaOff val="0"/>
                <a:tint val="50000"/>
                <a:shade val="100000"/>
                <a:satMod val="350000"/>
              </a:schemeClr>
            </a:gs>
          </a:gsLst>
          <a:lin ang="5400000" scaled="0"/>
        </a:gradFill>
        <a:ln w="381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rgbClr val="FFFF00"/>
              </a:solidFill>
            </a:rPr>
            <a:t>Systemic </a:t>
          </a:r>
          <a:r>
            <a:rPr lang="en-US" sz="900" kern="1200" dirty="0" err="1" smtClean="0">
              <a:solidFill>
                <a:srgbClr val="FFFF00"/>
              </a:solidFill>
            </a:rPr>
            <a:t>vasodilation</a:t>
          </a:r>
          <a:endParaRPr lang="en-US" sz="900" kern="1200" dirty="0">
            <a:solidFill>
              <a:srgbClr val="FFFF00"/>
            </a:solidFill>
          </a:endParaRPr>
        </a:p>
      </dsp:txBody>
      <dsp:txXfrm>
        <a:off x="1161886" y="916262"/>
        <a:ext cx="520553" cy="447516"/>
      </dsp:txXfrm>
    </dsp:sp>
    <dsp:sp modelId="{F3A95111-82B7-0142-9806-1C3614AAC071}">
      <dsp:nvSpPr>
        <dsp:cNvPr id="0" name=""/>
        <dsp:cNvSpPr/>
      </dsp:nvSpPr>
      <dsp:spPr>
        <a:xfrm>
          <a:off x="450726" y="484577"/>
          <a:ext cx="692348" cy="677107"/>
        </a:xfrm>
        <a:prstGeom prst="gear6">
          <a:avLst/>
        </a:prstGeom>
        <a:gradFill rotWithShape="0">
          <a:gsLst>
            <a:gs pos="0">
              <a:srgbClr val="FF0000"/>
            </a:gs>
            <a:gs pos="100000">
              <a:schemeClr val="accent1">
                <a:hueOff val="0"/>
                <a:satOff val="0"/>
                <a:lumOff val="0"/>
                <a:alphaOff val="0"/>
                <a:tint val="50000"/>
                <a:shade val="100000"/>
                <a:satMod val="350000"/>
              </a:schemeClr>
            </a:gs>
          </a:gsLst>
          <a:lin ang="5400000" scaled="0"/>
        </a:gradFill>
        <a:ln w="381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solidFill>
                <a:srgbClr val="FFFF00"/>
              </a:solidFill>
            </a:rPr>
            <a:t>Splanchnic</a:t>
          </a:r>
          <a:r>
            <a:rPr lang="en-US" sz="900" kern="1200" dirty="0" smtClean="0">
              <a:solidFill>
                <a:srgbClr val="FFFF00"/>
              </a:solidFill>
            </a:rPr>
            <a:t> hyperemia</a:t>
          </a:r>
          <a:endParaRPr lang="en-US" sz="900" kern="1200" dirty="0">
            <a:solidFill>
              <a:srgbClr val="FFFF00"/>
            </a:solidFill>
          </a:endParaRPr>
        </a:p>
      </dsp:txBody>
      <dsp:txXfrm>
        <a:off x="623405" y="656071"/>
        <a:ext cx="346990" cy="334119"/>
      </dsp:txXfrm>
    </dsp:sp>
    <dsp:sp modelId="{6B3C00E2-6AA8-EF40-9338-7BBB290DEC19}">
      <dsp:nvSpPr>
        <dsp:cNvPr id="0" name=""/>
        <dsp:cNvSpPr/>
      </dsp:nvSpPr>
      <dsp:spPr>
        <a:xfrm rot="20700000">
          <a:off x="834955" y="69714"/>
          <a:ext cx="620384" cy="620384"/>
        </a:xfrm>
        <a:prstGeom prst="gear6">
          <a:avLst/>
        </a:prstGeom>
        <a:gradFill rotWithShape="0">
          <a:gsLst>
            <a:gs pos="0">
              <a:srgbClr val="FF0000"/>
            </a:gs>
            <a:gs pos="100000">
              <a:schemeClr val="accent1">
                <a:hueOff val="0"/>
                <a:satOff val="0"/>
                <a:lumOff val="0"/>
                <a:alphaOff val="0"/>
                <a:tint val="50000"/>
                <a:shade val="100000"/>
                <a:satMod val="350000"/>
              </a:schemeClr>
            </a:gs>
          </a:gsLst>
          <a:lin ang="5400000" scaled="0"/>
        </a:gradFill>
        <a:ln w="381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rtl="0">
            <a:lnSpc>
              <a:spcPct val="90000"/>
            </a:lnSpc>
            <a:spcBef>
              <a:spcPct val="0"/>
            </a:spcBef>
            <a:spcAft>
              <a:spcPct val="35000"/>
            </a:spcAft>
          </a:pPr>
          <a:r>
            <a:rPr lang="en-US" sz="900" i="1" kern="1200" dirty="0" smtClean="0">
              <a:solidFill>
                <a:srgbClr val="FFFF00"/>
              </a:solidFill>
            </a:rPr>
            <a:t>Portal HTN</a:t>
          </a:r>
          <a:endParaRPr lang="en-US" sz="900" kern="1200" dirty="0">
            <a:solidFill>
              <a:srgbClr val="FFFF00"/>
            </a:solidFill>
          </a:endParaRPr>
        </a:p>
      </dsp:txBody>
      <dsp:txXfrm rot="-20700000">
        <a:off x="971024" y="205782"/>
        <a:ext cx="348247" cy="348247"/>
      </dsp:txXfrm>
    </dsp:sp>
    <dsp:sp modelId="{80D85AAE-18F6-C64B-BFF1-6B1DC62B7C9C}">
      <dsp:nvSpPr>
        <dsp:cNvPr id="0" name=""/>
        <dsp:cNvSpPr/>
      </dsp:nvSpPr>
      <dsp:spPr>
        <a:xfrm>
          <a:off x="894680" y="594584"/>
          <a:ext cx="1114392" cy="1114392"/>
        </a:xfrm>
        <a:prstGeom prst="circularArrow">
          <a:avLst>
            <a:gd name="adj1" fmla="val 4687"/>
            <a:gd name="adj2" fmla="val 299029"/>
            <a:gd name="adj3" fmla="val 2381930"/>
            <a:gd name="adj4" fmla="val 16188818"/>
            <a:gd name="adj5" fmla="val 5469"/>
          </a:avLst>
        </a:prstGeom>
        <a:gradFill flip="none" rotWithShape="1">
          <a:gsLst>
            <a:gs pos="99000">
              <a:srgbClr val="FF0000"/>
            </a:gs>
            <a:gs pos="100000">
              <a:srgbClr val="FFFFFF"/>
            </a:gs>
            <a:gs pos="0">
              <a:srgbClr val="FFFF00"/>
            </a:gs>
          </a:gsLst>
          <a:path path="circle">
            <a:fillToRect l="100000" t="100000"/>
          </a:path>
          <a:tileRect r="-100000" b="-100000"/>
        </a:gradFill>
        <a:ln w="38100" cap="flat">
          <a:solidFill>
            <a:schemeClr val="tx1"/>
          </a:solidFill>
        </a:ln>
        <a:effectLst/>
      </dsp:spPr>
      <dsp:style>
        <a:lnRef idx="0">
          <a:scrgbClr r="0" g="0" b="0"/>
        </a:lnRef>
        <a:fillRef idx="3">
          <a:scrgbClr r="0" g="0" b="0"/>
        </a:fillRef>
        <a:effectRef idx="2">
          <a:scrgbClr r="0" g="0" b="0"/>
        </a:effectRef>
        <a:fontRef idx="minor">
          <a:schemeClr val="lt1"/>
        </a:fontRef>
      </dsp:style>
    </dsp:sp>
    <dsp:sp modelId="{6D051D44-B527-5642-98B3-3C1A028368A6}">
      <dsp:nvSpPr>
        <dsp:cNvPr id="0" name=""/>
        <dsp:cNvSpPr/>
      </dsp:nvSpPr>
      <dsp:spPr>
        <a:xfrm>
          <a:off x="368177" y="377650"/>
          <a:ext cx="809675" cy="809675"/>
        </a:xfrm>
        <a:prstGeom prst="leftCircularArrow">
          <a:avLst>
            <a:gd name="adj1" fmla="val 6452"/>
            <a:gd name="adj2" fmla="val 429999"/>
            <a:gd name="adj3" fmla="val 10489124"/>
            <a:gd name="adj4" fmla="val 14837806"/>
            <a:gd name="adj5" fmla="val 7527"/>
          </a:avLst>
        </a:prstGeom>
        <a:gradFill flip="none" rotWithShape="1">
          <a:gsLst>
            <a:gs pos="99000">
              <a:srgbClr val="FF0000"/>
            </a:gs>
            <a:gs pos="100000">
              <a:srgbClr val="FFFFFF"/>
            </a:gs>
            <a:gs pos="0">
              <a:srgbClr val="FFFF00"/>
            </a:gs>
          </a:gsLst>
          <a:path path="circle">
            <a:fillToRect l="100000" t="100000"/>
          </a:path>
          <a:tileRect r="-100000" b="-100000"/>
        </a:gradFill>
        <a:ln w="38100" cap="flat">
          <a:solidFill>
            <a:schemeClr val="tx1"/>
          </a:solidFill>
        </a:ln>
        <a:effectLst/>
      </dsp:spPr>
      <dsp:style>
        <a:lnRef idx="0">
          <a:scrgbClr r="0" g="0" b="0"/>
        </a:lnRef>
        <a:fillRef idx="3">
          <a:scrgbClr r="0" g="0" b="0"/>
        </a:fillRef>
        <a:effectRef idx="2">
          <a:scrgbClr r="0" g="0" b="0"/>
        </a:effectRef>
        <a:fontRef idx="minor">
          <a:schemeClr val="lt1"/>
        </a:fontRef>
      </dsp:style>
    </dsp:sp>
    <dsp:sp modelId="{89FD884D-EC40-FA48-B573-5EC3432DC907}">
      <dsp:nvSpPr>
        <dsp:cNvPr id="0" name=""/>
        <dsp:cNvSpPr/>
      </dsp:nvSpPr>
      <dsp:spPr>
        <a:xfrm>
          <a:off x="691454" y="-54966"/>
          <a:ext cx="872993" cy="872993"/>
        </a:xfrm>
        <a:prstGeom prst="circularArrow">
          <a:avLst>
            <a:gd name="adj1" fmla="val 5984"/>
            <a:gd name="adj2" fmla="val 394124"/>
            <a:gd name="adj3" fmla="val 13313824"/>
            <a:gd name="adj4" fmla="val 10508221"/>
            <a:gd name="adj5" fmla="val 6981"/>
          </a:avLst>
        </a:prstGeom>
        <a:gradFill flip="none" rotWithShape="1">
          <a:gsLst>
            <a:gs pos="99000">
              <a:srgbClr val="FF0000"/>
            </a:gs>
            <a:gs pos="100000">
              <a:srgbClr val="FFFFFF"/>
            </a:gs>
            <a:gs pos="0">
              <a:srgbClr val="FFFF00"/>
            </a:gs>
          </a:gsLst>
          <a:path path="circle">
            <a:fillToRect l="100000" t="100000"/>
          </a:path>
          <a:tileRect r="-100000" b="-100000"/>
        </a:gradFill>
        <a:ln w="38100" cap="flat">
          <a:solidFill>
            <a:schemeClr val="tx1"/>
          </a:solid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709000-7D58-7849-B173-CF18D521B7EE}" type="datetimeFigureOut">
              <a:rPr lang="en-US" smtClean="0"/>
              <a:pPr/>
              <a:t>5/1/18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7F8BBD-DF65-A947-86BA-A5362B049D80}" type="slidenum">
              <a:rPr lang="en-US" smtClean="0"/>
              <a:pPr/>
              <a:t>‹#›</a:t>
            </a:fld>
            <a:endParaRPr lang="en-US"/>
          </a:p>
        </p:txBody>
      </p:sp>
    </p:spTree>
    <p:extLst>
      <p:ext uri="{BB962C8B-B14F-4D97-AF65-F5344CB8AC3E}">
        <p14:creationId xmlns:p14="http://schemas.microsoft.com/office/powerpoint/2010/main" val="10636815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1% increase of mortality/MELD point if MELD &lt; 20; 2% if &gt; 20</a:t>
            </a:r>
            <a:endParaRPr lang="en-US" dirty="0"/>
          </a:p>
        </p:txBody>
      </p:sp>
      <p:sp>
        <p:nvSpPr>
          <p:cNvPr id="4" name="Slide Number Placeholder 3"/>
          <p:cNvSpPr>
            <a:spLocks noGrp="1"/>
          </p:cNvSpPr>
          <p:nvPr>
            <p:ph type="sldNum" sz="quarter" idx="10"/>
          </p:nvPr>
        </p:nvSpPr>
        <p:spPr/>
        <p:txBody>
          <a:bodyPr/>
          <a:lstStyle/>
          <a:p>
            <a:fld id="{BD219D77-1218-5949-B7FA-74662DE5E15F}" type="slidenum">
              <a:rPr lang="en-US" smtClean="0"/>
              <a:pPr/>
              <a:t>7</a:t>
            </a:fld>
            <a:endParaRPr lang="en-US"/>
          </a:p>
        </p:txBody>
      </p:sp>
    </p:spTree>
    <p:extLst>
      <p:ext uri="{BB962C8B-B14F-4D97-AF65-F5344CB8AC3E}">
        <p14:creationId xmlns:p14="http://schemas.microsoft.com/office/powerpoint/2010/main" val="680713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7F8BBD-DF65-A947-86BA-A5362B049D80}" type="slidenum">
              <a:rPr lang="en-US" smtClean="0"/>
              <a:pPr/>
              <a:t>29</a:t>
            </a:fld>
            <a:endParaRPr lang="en-US"/>
          </a:p>
        </p:txBody>
      </p:sp>
    </p:spTree>
    <p:extLst>
      <p:ext uri="{BB962C8B-B14F-4D97-AF65-F5344CB8AC3E}">
        <p14:creationId xmlns:p14="http://schemas.microsoft.com/office/powerpoint/2010/main" val="198381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7F8BBD-DF65-A947-86BA-A5362B049D80}" type="slidenum">
              <a:rPr lang="en-US" smtClean="0"/>
              <a:pPr/>
              <a:t>30</a:t>
            </a:fld>
            <a:endParaRPr lang="en-US"/>
          </a:p>
        </p:txBody>
      </p:sp>
    </p:spTree>
    <p:extLst>
      <p:ext uri="{BB962C8B-B14F-4D97-AF65-F5344CB8AC3E}">
        <p14:creationId xmlns:p14="http://schemas.microsoft.com/office/powerpoint/2010/main" val="2072676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7F8BBD-DF65-A947-86BA-A5362B049D80}" type="slidenum">
              <a:rPr lang="en-US" smtClean="0"/>
              <a:pPr/>
              <a:t>31</a:t>
            </a:fld>
            <a:endParaRPr lang="en-US"/>
          </a:p>
        </p:txBody>
      </p:sp>
    </p:spTree>
    <p:extLst>
      <p:ext uri="{BB962C8B-B14F-4D97-AF65-F5344CB8AC3E}">
        <p14:creationId xmlns:p14="http://schemas.microsoft.com/office/powerpoint/2010/main" val="1133579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7F8BBD-DF65-A947-86BA-A5362B049D80}" type="slidenum">
              <a:rPr lang="en-US" smtClean="0"/>
              <a:pPr/>
              <a:t>39</a:t>
            </a:fld>
            <a:endParaRPr lang="en-US"/>
          </a:p>
        </p:txBody>
      </p:sp>
    </p:spTree>
    <p:extLst>
      <p:ext uri="{BB962C8B-B14F-4D97-AF65-F5344CB8AC3E}">
        <p14:creationId xmlns:p14="http://schemas.microsoft.com/office/powerpoint/2010/main" val="1747123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dirty="0" smtClean="0">
                <a:solidFill>
                  <a:schemeClr val="tx1"/>
                </a:solidFill>
                <a:latin typeface="+mn-lt"/>
                <a:ea typeface="+mn-ea"/>
                <a:cs typeface="+mn-cs"/>
              </a:rPr>
              <a:t>Objectives: </a:t>
            </a:r>
            <a:r>
              <a:rPr lang="en-US" sz="1200" kern="1200" dirty="0" smtClean="0">
                <a:solidFill>
                  <a:schemeClr val="tx1"/>
                </a:solidFill>
                <a:latin typeface="+mn-lt"/>
                <a:ea typeface="+mn-ea"/>
                <a:cs typeface="+mn-cs"/>
              </a:rPr>
              <a:t>To elucidate the possible organ-protective effect of </a:t>
            </a:r>
            <a:r>
              <a:rPr lang="en-US" sz="1200" kern="1200" dirty="0" err="1" smtClean="0">
                <a:solidFill>
                  <a:schemeClr val="tx1"/>
                </a:solidFill>
                <a:latin typeface="+mn-lt"/>
                <a:ea typeface="+mn-ea"/>
                <a:cs typeface="+mn-cs"/>
              </a:rPr>
              <a:t>pharmaco</a:t>
            </a:r>
            <a:r>
              <a:rPr lang="en-US" sz="1200" kern="1200" dirty="0" smtClean="0">
                <a:solidFill>
                  <a:schemeClr val="tx1"/>
                </a:solidFill>
                <a:latin typeface="+mn-lt"/>
                <a:ea typeface="+mn-ea"/>
                <a:cs typeface="+mn-cs"/>
              </a:rPr>
              <a:t>- logical </a:t>
            </a:r>
            <a:r>
              <a:rPr lang="en-US" sz="1200" kern="1200" dirty="0" err="1" smtClean="0">
                <a:solidFill>
                  <a:schemeClr val="tx1"/>
                </a:solidFill>
                <a:latin typeface="+mn-lt"/>
                <a:ea typeface="+mn-ea"/>
                <a:cs typeface="+mn-cs"/>
              </a:rPr>
              <a:t>postconditioning</a:t>
            </a:r>
            <a:r>
              <a:rPr lang="en-US" sz="1200" kern="1200" dirty="0" smtClean="0">
                <a:solidFill>
                  <a:schemeClr val="tx1"/>
                </a:solidFill>
                <a:latin typeface="+mn-lt"/>
                <a:ea typeface="+mn-ea"/>
                <a:cs typeface="+mn-cs"/>
              </a:rPr>
              <a:t> in patients undergoing liver resection with inflow occlusion.</a:t>
            </a:r>
            <a:br>
              <a:rPr lang="en-US" sz="1200" kern="1200" dirty="0" smtClean="0">
                <a:solidFill>
                  <a:schemeClr val="tx1"/>
                </a:solidFill>
                <a:latin typeface="+mn-lt"/>
                <a:ea typeface="+mn-ea"/>
                <a:cs typeface="+mn-cs"/>
              </a:rPr>
            </a:br>
            <a:r>
              <a:rPr lang="en-US" sz="1200" b="1" kern="1200" dirty="0" smtClean="0">
                <a:solidFill>
                  <a:schemeClr val="tx1"/>
                </a:solidFill>
                <a:latin typeface="+mn-lt"/>
                <a:ea typeface="+mn-ea"/>
                <a:cs typeface="+mn-cs"/>
              </a:rPr>
              <a:t>Background: </a:t>
            </a:r>
            <a:r>
              <a:rPr lang="en-US" sz="1200" kern="1200" dirty="0" smtClean="0">
                <a:solidFill>
                  <a:schemeClr val="tx1"/>
                </a:solidFill>
                <a:latin typeface="+mn-lt"/>
                <a:ea typeface="+mn-ea"/>
                <a:cs typeface="+mn-cs"/>
              </a:rPr>
              <a:t>Inflow occlusion reduces blood loss during liver </a:t>
            </a:r>
            <a:r>
              <a:rPr lang="en-US" sz="1200" kern="1200" dirty="0" err="1" smtClean="0">
                <a:solidFill>
                  <a:schemeClr val="tx1"/>
                </a:solidFill>
                <a:latin typeface="+mn-lt"/>
                <a:ea typeface="+mn-ea"/>
                <a:cs typeface="+mn-cs"/>
              </a:rPr>
              <a:t>transection</a:t>
            </a:r>
            <a:r>
              <a:rPr lang="en-US" sz="1200" kern="1200" dirty="0" smtClean="0">
                <a:solidFill>
                  <a:schemeClr val="tx1"/>
                </a:solidFill>
                <a:latin typeface="+mn-lt"/>
                <a:ea typeface="+mn-ea"/>
                <a:cs typeface="+mn-cs"/>
              </a:rPr>
              <a:t> in selected patients but is potentially harmful due to ischemia-reperfusion injury. Preventive strategies include the use of repetitive short periods of ischemia interrupted by a reperfusion phase (</a:t>
            </a:r>
            <a:r>
              <a:rPr lang="en-US" sz="1200" i="1" kern="1200" dirty="0" smtClean="0">
                <a:solidFill>
                  <a:schemeClr val="tx1"/>
                </a:solidFill>
                <a:latin typeface="+mn-lt"/>
                <a:ea typeface="+mn-ea"/>
                <a:cs typeface="+mn-cs"/>
              </a:rPr>
              <a:t>intermittent clamping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appli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cation</a:t>
            </a:r>
            <a:r>
              <a:rPr lang="en-US" sz="1200" kern="1200" dirty="0" smtClean="0">
                <a:solidFill>
                  <a:schemeClr val="tx1"/>
                </a:solidFill>
                <a:latin typeface="+mn-lt"/>
                <a:ea typeface="+mn-ea"/>
                <a:cs typeface="+mn-cs"/>
              </a:rPr>
              <a:t> of a short period of ischemia before </a:t>
            </a:r>
            <a:r>
              <a:rPr lang="en-US" sz="1200" kern="1200" dirty="0" err="1" smtClean="0">
                <a:solidFill>
                  <a:schemeClr val="tx1"/>
                </a:solidFill>
                <a:latin typeface="+mn-lt"/>
                <a:ea typeface="+mn-ea"/>
                <a:cs typeface="+mn-cs"/>
              </a:rPr>
              <a:t>transection</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ischemic </a:t>
            </a:r>
            <a:r>
              <a:rPr lang="en-US" sz="1200" i="1" kern="1200" dirty="0" err="1" smtClean="0">
                <a:solidFill>
                  <a:schemeClr val="tx1"/>
                </a:solidFill>
                <a:latin typeface="+mn-lt"/>
                <a:ea typeface="+mn-ea"/>
                <a:cs typeface="+mn-cs"/>
              </a:rPr>
              <a:t>precon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ditioning</a:t>
            </a:r>
            <a:r>
              <a:rPr lang="en-US" sz="1200" kern="1200" dirty="0" smtClean="0">
                <a:solidFill>
                  <a:schemeClr val="tx1"/>
                </a:solidFill>
                <a:latin typeface="+mn-lt"/>
                <a:ea typeface="+mn-ea"/>
                <a:cs typeface="+mn-cs"/>
              </a:rPr>
              <a:t>), or </a:t>
            </a:r>
            <a:r>
              <a:rPr lang="en-US" sz="1200" i="1" kern="1200" dirty="0" smtClean="0">
                <a:solidFill>
                  <a:schemeClr val="tx1"/>
                </a:solidFill>
                <a:latin typeface="+mn-lt"/>
                <a:ea typeface="+mn-ea"/>
                <a:cs typeface="+mn-cs"/>
              </a:rPr>
              <a:t>pharmacological preconditioning </a:t>
            </a:r>
            <a:r>
              <a:rPr lang="en-US" sz="1200" kern="1200" dirty="0" smtClean="0">
                <a:solidFill>
                  <a:schemeClr val="tx1"/>
                </a:solidFill>
                <a:latin typeface="+mn-lt"/>
                <a:ea typeface="+mn-ea"/>
                <a:cs typeface="+mn-cs"/>
              </a:rPr>
              <a:t>before </a:t>
            </a:r>
            <a:r>
              <a:rPr lang="en-US" sz="1200" kern="1200" dirty="0" err="1" smtClean="0">
                <a:solidFill>
                  <a:schemeClr val="tx1"/>
                </a:solidFill>
                <a:latin typeface="+mn-lt"/>
                <a:ea typeface="+mn-ea"/>
                <a:cs typeface="+mn-cs"/>
              </a:rPr>
              <a:t>transection</a:t>
            </a:r>
            <a:r>
              <a:rPr lang="en-US" sz="1200" kern="1200" dirty="0" smtClean="0">
                <a:solidFill>
                  <a:schemeClr val="tx1"/>
                </a:solidFill>
                <a:latin typeface="+mn-lt"/>
                <a:ea typeface="+mn-ea"/>
                <a:cs typeface="+mn-cs"/>
              </a:rPr>
              <a:t>. Whether intervention after resection (</a:t>
            </a:r>
            <a:r>
              <a:rPr lang="en-US" sz="1200" i="1" kern="1200" dirty="0" err="1" smtClean="0">
                <a:solidFill>
                  <a:schemeClr val="tx1"/>
                </a:solidFill>
                <a:latin typeface="+mn-lt"/>
                <a:ea typeface="+mn-ea"/>
                <a:cs typeface="+mn-cs"/>
              </a:rPr>
              <a:t>postconditioning</a:t>
            </a:r>
            <a:r>
              <a:rPr lang="en-US" sz="1200" kern="1200" dirty="0" smtClean="0">
                <a:solidFill>
                  <a:schemeClr val="tx1"/>
                </a:solidFill>
                <a:latin typeface="+mn-lt"/>
                <a:ea typeface="+mn-ea"/>
                <a:cs typeface="+mn-cs"/>
              </a:rPr>
              <a:t>) may confer protection is unknown. </a:t>
            </a:r>
            <a:endParaRPr lang="en-US" dirty="0" smtClean="0"/>
          </a:p>
          <a:p>
            <a:r>
              <a:rPr lang="en-US" sz="1200" b="1" kern="1200" dirty="0" smtClean="0">
                <a:solidFill>
                  <a:schemeClr val="tx1"/>
                </a:solidFill>
                <a:latin typeface="+mn-lt"/>
                <a:ea typeface="+mn-ea"/>
                <a:cs typeface="+mn-cs"/>
              </a:rPr>
              <a:t>Methods: </a:t>
            </a:r>
            <a:r>
              <a:rPr lang="en-US" sz="1200" kern="1200" dirty="0" smtClean="0">
                <a:solidFill>
                  <a:schemeClr val="tx1"/>
                </a:solidFill>
                <a:latin typeface="+mn-lt"/>
                <a:ea typeface="+mn-ea"/>
                <a:cs typeface="+mn-cs"/>
              </a:rPr>
              <a:t>A 3 arm, prospective, randomized trial was designed for patients undergoing liver resection with inflow occlusion to compare the effects of </a:t>
            </a:r>
            <a:r>
              <a:rPr lang="en-US" sz="1200" i="1" kern="1200" dirty="0" smtClean="0">
                <a:solidFill>
                  <a:schemeClr val="tx1"/>
                </a:solidFill>
                <a:latin typeface="+mn-lt"/>
                <a:ea typeface="+mn-ea"/>
                <a:cs typeface="+mn-cs"/>
              </a:rPr>
              <a:t>pharmacological </a:t>
            </a:r>
            <a:r>
              <a:rPr lang="en-US" sz="1200" i="1" kern="1200" dirty="0" err="1" smtClean="0">
                <a:solidFill>
                  <a:schemeClr val="tx1"/>
                </a:solidFill>
                <a:latin typeface="+mn-lt"/>
                <a:ea typeface="+mn-ea"/>
                <a:cs typeface="+mn-cs"/>
              </a:rPr>
              <a:t>postconditioning</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with the volatile anesthetic agent </a:t>
            </a:r>
            <a:r>
              <a:rPr lang="en-US" sz="1200" kern="1200" dirty="0" err="1" smtClean="0">
                <a:solidFill>
                  <a:schemeClr val="tx1"/>
                </a:solidFill>
                <a:latin typeface="+mn-lt"/>
                <a:ea typeface="+mn-ea"/>
                <a:cs typeface="+mn-cs"/>
              </a:rPr>
              <a:t>sevoflu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t>
            </a:r>
            <a:r>
              <a:rPr lang="en-US" sz="1200" kern="1200" dirty="0" smtClean="0">
                <a:solidFill>
                  <a:schemeClr val="tx1"/>
                </a:solidFill>
                <a:latin typeface="+mn-lt"/>
                <a:ea typeface="+mn-ea"/>
                <a:cs typeface="+mn-cs"/>
              </a:rPr>
              <a:t> = 48), </a:t>
            </a:r>
            <a:r>
              <a:rPr lang="en-US" sz="1200" i="1" kern="1200" dirty="0" smtClean="0">
                <a:solidFill>
                  <a:schemeClr val="tx1"/>
                </a:solidFill>
                <a:latin typeface="+mn-lt"/>
                <a:ea typeface="+mn-ea"/>
                <a:cs typeface="+mn-cs"/>
              </a:rPr>
              <a:t>intermittent clamping </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n</a:t>
            </a:r>
            <a:r>
              <a:rPr lang="en-US" sz="1200" kern="1200" dirty="0" smtClean="0">
                <a:solidFill>
                  <a:schemeClr val="tx1"/>
                </a:solidFill>
                <a:latin typeface="+mn-lt"/>
                <a:ea typeface="+mn-ea"/>
                <a:cs typeface="+mn-cs"/>
              </a:rPr>
              <a:t> = 50), or no protective intervention (</a:t>
            </a:r>
            <a:r>
              <a:rPr lang="en-US" sz="1200" i="1" kern="1200" dirty="0" smtClean="0">
                <a:solidFill>
                  <a:schemeClr val="tx1"/>
                </a:solidFill>
                <a:latin typeface="+mn-lt"/>
                <a:ea typeface="+mn-ea"/>
                <a:cs typeface="+mn-cs"/>
              </a:rPr>
              <a:t>continuous inflow occlusion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t>
            </a:r>
            <a:r>
              <a:rPr lang="en-US" sz="1200" kern="1200" dirty="0" smtClean="0">
                <a:solidFill>
                  <a:schemeClr val="tx1"/>
                </a:solidFill>
                <a:latin typeface="+mn-lt"/>
                <a:ea typeface="+mn-ea"/>
                <a:cs typeface="+mn-cs"/>
              </a:rPr>
              <a:t> = 17). Endpoints included peak serum as- </a:t>
            </a:r>
            <a:r>
              <a:rPr lang="en-US" sz="1200" kern="1200" dirty="0" err="1" smtClean="0">
                <a:solidFill>
                  <a:schemeClr val="tx1"/>
                </a:solidFill>
                <a:latin typeface="+mn-lt"/>
                <a:ea typeface="+mn-ea"/>
                <a:cs typeface="+mn-cs"/>
              </a:rPr>
              <a:t>partate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transaminase</a:t>
            </a:r>
            <a:r>
              <a:rPr lang="en-US" sz="1200" kern="1200" dirty="0" smtClean="0">
                <a:solidFill>
                  <a:schemeClr val="tx1"/>
                </a:solidFill>
                <a:latin typeface="+mn-lt"/>
                <a:ea typeface="+mn-ea"/>
                <a:cs typeface="+mn-cs"/>
              </a:rPr>
              <a:t> level, postoperative complications, and hospital stay. All patients were intravenously anesthetized with </a:t>
            </a:r>
            <a:r>
              <a:rPr lang="en-US" sz="1200" kern="1200" dirty="0" err="1" smtClean="0">
                <a:solidFill>
                  <a:schemeClr val="tx1"/>
                </a:solidFill>
                <a:latin typeface="+mn-lt"/>
                <a:ea typeface="+mn-ea"/>
                <a:cs typeface="+mn-cs"/>
              </a:rPr>
              <a:t>propofol</a:t>
            </a:r>
            <a:r>
              <a:rPr lang="en-US" sz="1200" kern="1200" dirty="0" smtClean="0">
                <a:solidFill>
                  <a:schemeClr val="tx1"/>
                </a:solidFill>
                <a:latin typeface="+mn-lt"/>
                <a:ea typeface="+mn-ea"/>
                <a:cs typeface="+mn-cs"/>
              </a:rPr>
              <a:t>. In patients with post- conditioning, </a:t>
            </a:r>
            <a:r>
              <a:rPr lang="en-US" sz="1200" kern="1200" dirty="0" err="1" smtClean="0">
                <a:solidFill>
                  <a:schemeClr val="tx1"/>
                </a:solidFill>
                <a:latin typeface="+mn-lt"/>
                <a:ea typeface="+mn-ea"/>
                <a:cs typeface="+mn-cs"/>
              </a:rPr>
              <a:t>propofol</a:t>
            </a:r>
            <a:r>
              <a:rPr lang="en-US" sz="1200" kern="1200" dirty="0" smtClean="0">
                <a:solidFill>
                  <a:schemeClr val="tx1"/>
                </a:solidFill>
                <a:latin typeface="+mn-lt"/>
                <a:ea typeface="+mn-ea"/>
                <a:cs typeface="+mn-cs"/>
              </a:rPr>
              <a:t> infusion was stopped upon reperfusion and replaced with </a:t>
            </a:r>
            <a:r>
              <a:rPr lang="en-US" sz="1200" kern="1200" dirty="0" err="1" smtClean="0">
                <a:solidFill>
                  <a:schemeClr val="tx1"/>
                </a:solidFill>
                <a:latin typeface="+mn-lt"/>
                <a:ea typeface="+mn-ea"/>
                <a:cs typeface="+mn-cs"/>
              </a:rPr>
              <a:t>sevoflurane</a:t>
            </a:r>
            <a:r>
              <a:rPr lang="en-US" sz="1200" kern="1200" dirty="0" smtClean="0">
                <a:solidFill>
                  <a:schemeClr val="tx1"/>
                </a:solidFill>
                <a:latin typeface="+mn-lt"/>
                <a:ea typeface="+mn-ea"/>
                <a:cs typeface="+mn-cs"/>
              </a:rPr>
              <a:t> for 10 minutes. </a:t>
            </a:r>
            <a:endParaRPr lang="en-US" dirty="0" smtClean="0"/>
          </a:p>
          <a:p>
            <a:r>
              <a:rPr lang="en-US" sz="1200" b="1" kern="1200" dirty="0" smtClean="0">
                <a:solidFill>
                  <a:schemeClr val="tx1"/>
                </a:solidFill>
                <a:latin typeface="+mn-lt"/>
                <a:ea typeface="+mn-ea"/>
                <a:cs typeface="+mn-cs"/>
              </a:rPr>
              <a:t>Results: </a:t>
            </a:r>
            <a:r>
              <a:rPr lang="en-US" sz="1200" kern="1200" dirty="0" smtClean="0">
                <a:solidFill>
                  <a:schemeClr val="tx1"/>
                </a:solidFill>
                <a:latin typeface="+mn-lt"/>
                <a:ea typeface="+mn-ea"/>
                <a:cs typeface="+mn-cs"/>
              </a:rPr>
              <a:t>Compared with the control group, both </a:t>
            </a:r>
            <a:r>
              <a:rPr lang="en-US" sz="1200" kern="1200" dirty="0" err="1" smtClean="0">
                <a:solidFill>
                  <a:schemeClr val="tx1"/>
                </a:solidFill>
                <a:latin typeface="+mn-lt"/>
                <a:ea typeface="+mn-ea"/>
                <a:cs typeface="+mn-cs"/>
              </a:rPr>
              <a:t>postconditioning</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P </a:t>
            </a:r>
            <a:r>
              <a:rPr lang="en-US" sz="1200" kern="1200" dirty="0" smtClean="0">
                <a:solidFill>
                  <a:schemeClr val="tx1"/>
                </a:solidFill>
                <a:latin typeface="+mn-lt"/>
                <a:ea typeface="+mn-ea"/>
                <a:cs typeface="+mn-cs"/>
              </a:rPr>
              <a:t>= 0.044) and intermittent clamping (</a:t>
            </a:r>
            <a:r>
              <a:rPr lang="en-US" sz="1200" i="1" kern="1200" dirty="0" smtClean="0">
                <a:solidFill>
                  <a:schemeClr val="tx1"/>
                </a:solidFill>
                <a:latin typeface="+mn-lt"/>
                <a:ea typeface="+mn-ea"/>
                <a:cs typeface="+mn-cs"/>
              </a:rPr>
              <a:t>P </a:t>
            </a:r>
            <a:r>
              <a:rPr lang="en-US" sz="1200" kern="1200" dirty="0" smtClean="0">
                <a:solidFill>
                  <a:schemeClr val="tx1"/>
                </a:solidFill>
                <a:latin typeface="+mn-lt"/>
                <a:ea typeface="+mn-ea"/>
                <a:cs typeface="+mn-cs"/>
              </a:rPr>
              <a:t>= 0.015) significantly reduced </a:t>
            </a:r>
            <a:r>
              <a:rPr lang="en-US" sz="1200" kern="1200" dirty="0" err="1" smtClean="0">
                <a:solidFill>
                  <a:schemeClr val="tx1"/>
                </a:solidFill>
                <a:latin typeface="+mn-lt"/>
                <a:ea typeface="+mn-ea"/>
                <a:cs typeface="+mn-cs"/>
              </a:rPr>
              <a:t>aspar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tate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transaminase</a:t>
            </a:r>
            <a:r>
              <a:rPr lang="en-US" sz="1200" kern="1200" dirty="0" smtClean="0">
                <a:solidFill>
                  <a:schemeClr val="tx1"/>
                </a:solidFill>
                <a:latin typeface="+mn-lt"/>
                <a:ea typeface="+mn-ea"/>
                <a:cs typeface="+mn-cs"/>
              </a:rPr>
              <a:t> levels. The risk of complications was significantly de- creased by </a:t>
            </a:r>
            <a:r>
              <a:rPr lang="en-US" sz="1200" kern="1200" dirty="0" err="1" smtClean="0">
                <a:solidFill>
                  <a:schemeClr val="tx1"/>
                </a:solidFill>
                <a:latin typeface="+mn-lt"/>
                <a:ea typeface="+mn-ea"/>
                <a:cs typeface="+mn-cs"/>
              </a:rPr>
              <a:t>postconditioning</a:t>
            </a:r>
            <a:r>
              <a:rPr lang="en-US" sz="1200" kern="1200" dirty="0" smtClean="0">
                <a:solidFill>
                  <a:schemeClr val="tx1"/>
                </a:solidFill>
                <a:latin typeface="+mn-lt"/>
                <a:ea typeface="+mn-ea"/>
                <a:cs typeface="+mn-cs"/>
              </a:rPr>
              <a:t>, odds ratio, 0.08 [95% confidence interval (CI), 0.02–0.36; </a:t>
            </a:r>
            <a:r>
              <a:rPr lang="en-US" sz="1200" i="1" kern="1200" dirty="0" smtClean="0">
                <a:solidFill>
                  <a:schemeClr val="tx1"/>
                </a:solidFill>
                <a:latin typeface="+mn-lt"/>
                <a:ea typeface="+mn-ea"/>
                <a:cs typeface="+mn-cs"/>
              </a:rPr>
              <a:t>P </a:t>
            </a:r>
            <a:r>
              <a:rPr lang="en-US" sz="1200" kern="1200" dirty="0" smtClean="0">
                <a:solidFill>
                  <a:schemeClr val="tx1"/>
                </a:solidFill>
                <a:latin typeface="+mn-lt"/>
                <a:ea typeface="+mn-ea"/>
                <a:cs typeface="+mn-cs"/>
              </a:rPr>
              <a:t>= 0.001]) and intermittent clamping, odds ratio, 0.50 [95% CI, 0.26–0.96; </a:t>
            </a:r>
            <a:r>
              <a:rPr lang="en-US" sz="1200" i="1" kern="1200" dirty="0" smtClean="0">
                <a:solidFill>
                  <a:schemeClr val="tx1"/>
                </a:solidFill>
                <a:latin typeface="+mn-lt"/>
                <a:ea typeface="+mn-ea"/>
                <a:cs typeface="+mn-cs"/>
              </a:rPr>
              <a:t>P </a:t>
            </a:r>
            <a:r>
              <a:rPr lang="en-US" sz="1200" kern="1200" dirty="0" smtClean="0">
                <a:solidFill>
                  <a:schemeClr val="tx1"/>
                </a:solidFill>
                <a:latin typeface="+mn-lt"/>
                <a:ea typeface="+mn-ea"/>
                <a:cs typeface="+mn-cs"/>
              </a:rPr>
              <a:t>= 0.038], compared with controls. Both interventions re- </a:t>
            </a:r>
            <a:r>
              <a:rPr lang="en-US" sz="1200" kern="1200" dirty="0" err="1" smtClean="0">
                <a:solidFill>
                  <a:schemeClr val="tx1"/>
                </a:solidFill>
                <a:latin typeface="+mn-lt"/>
                <a:ea typeface="+mn-ea"/>
                <a:cs typeface="+mn-cs"/>
              </a:rPr>
              <a:t>duced</a:t>
            </a:r>
            <a:r>
              <a:rPr lang="en-US" sz="1200" kern="1200" dirty="0" smtClean="0">
                <a:solidFill>
                  <a:schemeClr val="tx1"/>
                </a:solidFill>
                <a:latin typeface="+mn-lt"/>
                <a:ea typeface="+mn-ea"/>
                <a:cs typeface="+mn-cs"/>
              </a:rPr>
              <a:t> length of hospital stay, </a:t>
            </a:r>
            <a:r>
              <a:rPr lang="en-US" sz="1200" kern="1200" dirty="0" err="1" smtClean="0">
                <a:solidFill>
                  <a:schemeClr val="tx1"/>
                </a:solidFill>
                <a:latin typeface="+mn-lt"/>
                <a:ea typeface="+mn-ea"/>
                <a:cs typeface="+mn-cs"/>
              </a:rPr>
              <a:t>postconditioning</a:t>
            </a:r>
            <a:r>
              <a:rPr lang="en-US" sz="1200" kern="1200" dirty="0" smtClean="0">
                <a:solidFill>
                  <a:schemeClr val="tx1"/>
                </a:solidFill>
                <a:latin typeface="+mn-lt"/>
                <a:ea typeface="+mn-ea"/>
                <a:cs typeface="+mn-cs"/>
              </a:rPr>
              <a:t> −4 days [95% CI, −6 to −1; </a:t>
            </a:r>
            <a:r>
              <a:rPr lang="en-US" sz="1200" i="1" kern="1200" dirty="0" smtClean="0">
                <a:solidFill>
                  <a:schemeClr val="tx1"/>
                </a:solidFill>
                <a:latin typeface="+mn-lt"/>
                <a:ea typeface="+mn-ea"/>
                <a:cs typeface="+mn-cs"/>
              </a:rPr>
              <a:t>P </a:t>
            </a:r>
            <a:r>
              <a:rPr lang="en-US" sz="1200" kern="1200" dirty="0" smtClean="0">
                <a:solidFill>
                  <a:schemeClr val="tx1"/>
                </a:solidFill>
                <a:latin typeface="+mn-lt"/>
                <a:ea typeface="+mn-ea"/>
                <a:cs typeface="+mn-cs"/>
              </a:rPr>
              <a:t>= 0.009], and intermittent clamping −2 days, [95% CI, −4 to 0; </a:t>
            </a:r>
            <a:r>
              <a:rPr lang="en-US" sz="1200" i="1" kern="1200" dirty="0" smtClean="0">
                <a:solidFill>
                  <a:schemeClr val="tx1"/>
                </a:solidFill>
                <a:latin typeface="+mn-lt"/>
                <a:ea typeface="+mn-ea"/>
                <a:cs typeface="+mn-cs"/>
              </a:rPr>
              <a:t>P </a:t>
            </a:r>
            <a:r>
              <a:rPr lang="en-US" sz="1200" kern="1200" dirty="0" smtClean="0">
                <a:solidFill>
                  <a:schemeClr val="tx1"/>
                </a:solidFill>
                <a:latin typeface="+mn-lt"/>
                <a:ea typeface="+mn-ea"/>
                <a:cs typeface="+mn-cs"/>
              </a:rPr>
              <a:t>= 0.019]. </a:t>
            </a:r>
            <a:endParaRPr lang="en-US" dirty="0" smtClean="0"/>
          </a:p>
          <a:p>
            <a:r>
              <a:rPr lang="en-US" sz="1200" b="1" kern="1200" dirty="0" smtClean="0">
                <a:solidFill>
                  <a:schemeClr val="tx1"/>
                </a:solidFill>
                <a:latin typeface="+mn-lt"/>
                <a:ea typeface="+mn-ea"/>
                <a:cs typeface="+mn-cs"/>
              </a:rPr>
              <a:t>Conclusions: </a:t>
            </a:r>
            <a:r>
              <a:rPr lang="en-US" sz="1200" kern="1200" dirty="0" smtClean="0">
                <a:solidFill>
                  <a:schemeClr val="tx1"/>
                </a:solidFill>
                <a:latin typeface="+mn-lt"/>
                <a:ea typeface="+mn-ea"/>
                <a:cs typeface="+mn-cs"/>
              </a:rPr>
              <a:t>Pharmacological </a:t>
            </a:r>
            <a:r>
              <a:rPr lang="en-US" sz="1200" kern="1200" dirty="0" err="1" smtClean="0">
                <a:solidFill>
                  <a:schemeClr val="tx1"/>
                </a:solidFill>
                <a:latin typeface="+mn-lt"/>
                <a:ea typeface="+mn-ea"/>
                <a:cs typeface="+mn-cs"/>
              </a:rPr>
              <a:t>postconditioning</a:t>
            </a:r>
            <a:r>
              <a:rPr lang="en-US" sz="1200" kern="1200" dirty="0" smtClean="0">
                <a:solidFill>
                  <a:schemeClr val="tx1"/>
                </a:solidFill>
                <a:latin typeface="+mn-lt"/>
                <a:ea typeface="+mn-ea"/>
                <a:cs typeface="+mn-cs"/>
              </a:rPr>
              <a:t> reduces organ injury and postoperative complications. This easily applicable strategy should be used in patients with prolonged continuous inflow occlusion. </a:t>
            </a:r>
            <a:endParaRPr lang="en-US" smtClean="0"/>
          </a:p>
          <a:p>
            <a:endParaRPr lang="en-US"/>
          </a:p>
        </p:txBody>
      </p:sp>
      <p:sp>
        <p:nvSpPr>
          <p:cNvPr id="4" name="Slide Number Placeholder 3"/>
          <p:cNvSpPr>
            <a:spLocks noGrp="1"/>
          </p:cNvSpPr>
          <p:nvPr>
            <p:ph type="sldNum" sz="quarter" idx="10"/>
          </p:nvPr>
        </p:nvSpPr>
        <p:spPr/>
        <p:txBody>
          <a:bodyPr/>
          <a:lstStyle/>
          <a:p>
            <a:fld id="{CD7F8BBD-DF65-A947-86BA-A5362B049D80}" type="slidenum">
              <a:rPr lang="en-US" smtClean="0"/>
              <a:pPr/>
              <a:t>40</a:t>
            </a:fld>
            <a:endParaRPr lang="en-US"/>
          </a:p>
        </p:txBody>
      </p:sp>
    </p:spTree>
    <p:extLst>
      <p:ext uri="{BB962C8B-B14F-4D97-AF65-F5344CB8AC3E}">
        <p14:creationId xmlns:p14="http://schemas.microsoft.com/office/powerpoint/2010/main" val="1355498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dirty="0" smtClean="0">
                <a:solidFill>
                  <a:schemeClr val="tx1"/>
                </a:solidFill>
                <a:latin typeface="+mn-lt"/>
                <a:ea typeface="+mn-ea"/>
                <a:cs typeface="+mn-cs"/>
              </a:rPr>
              <a:t>Objectives: </a:t>
            </a:r>
            <a:r>
              <a:rPr lang="en-US" sz="1200" kern="1200" dirty="0" smtClean="0">
                <a:solidFill>
                  <a:schemeClr val="tx1"/>
                </a:solidFill>
                <a:latin typeface="+mn-lt"/>
                <a:ea typeface="+mn-ea"/>
                <a:cs typeface="+mn-cs"/>
              </a:rPr>
              <a:t>To elucidate the possible organ-protective effect of </a:t>
            </a:r>
            <a:r>
              <a:rPr lang="en-US" sz="1200" kern="1200" dirty="0" err="1" smtClean="0">
                <a:solidFill>
                  <a:schemeClr val="tx1"/>
                </a:solidFill>
                <a:latin typeface="+mn-lt"/>
                <a:ea typeface="+mn-ea"/>
                <a:cs typeface="+mn-cs"/>
              </a:rPr>
              <a:t>pharmaco</a:t>
            </a:r>
            <a:r>
              <a:rPr lang="en-US" sz="1200" kern="1200" dirty="0" smtClean="0">
                <a:solidFill>
                  <a:schemeClr val="tx1"/>
                </a:solidFill>
                <a:latin typeface="+mn-lt"/>
                <a:ea typeface="+mn-ea"/>
                <a:cs typeface="+mn-cs"/>
              </a:rPr>
              <a:t>- logical </a:t>
            </a:r>
            <a:r>
              <a:rPr lang="en-US" sz="1200" kern="1200" dirty="0" err="1" smtClean="0">
                <a:solidFill>
                  <a:schemeClr val="tx1"/>
                </a:solidFill>
                <a:latin typeface="+mn-lt"/>
                <a:ea typeface="+mn-ea"/>
                <a:cs typeface="+mn-cs"/>
              </a:rPr>
              <a:t>postconditioning</a:t>
            </a:r>
            <a:r>
              <a:rPr lang="en-US" sz="1200" kern="1200" dirty="0" smtClean="0">
                <a:solidFill>
                  <a:schemeClr val="tx1"/>
                </a:solidFill>
                <a:latin typeface="+mn-lt"/>
                <a:ea typeface="+mn-ea"/>
                <a:cs typeface="+mn-cs"/>
              </a:rPr>
              <a:t> in patients undergoing liver resection with inflow occlusion.</a:t>
            </a:r>
            <a:br>
              <a:rPr lang="en-US" sz="1200" kern="1200" dirty="0" smtClean="0">
                <a:solidFill>
                  <a:schemeClr val="tx1"/>
                </a:solidFill>
                <a:latin typeface="+mn-lt"/>
                <a:ea typeface="+mn-ea"/>
                <a:cs typeface="+mn-cs"/>
              </a:rPr>
            </a:br>
            <a:r>
              <a:rPr lang="en-US" sz="1200" b="1" kern="1200" dirty="0" smtClean="0">
                <a:solidFill>
                  <a:schemeClr val="tx1"/>
                </a:solidFill>
                <a:latin typeface="+mn-lt"/>
                <a:ea typeface="+mn-ea"/>
                <a:cs typeface="+mn-cs"/>
              </a:rPr>
              <a:t>Background: </a:t>
            </a:r>
            <a:r>
              <a:rPr lang="en-US" sz="1200" kern="1200" dirty="0" smtClean="0">
                <a:solidFill>
                  <a:schemeClr val="tx1"/>
                </a:solidFill>
                <a:latin typeface="+mn-lt"/>
                <a:ea typeface="+mn-ea"/>
                <a:cs typeface="+mn-cs"/>
              </a:rPr>
              <a:t>Inflow occlusion reduces blood loss during liver </a:t>
            </a:r>
            <a:r>
              <a:rPr lang="en-US" sz="1200" kern="1200" dirty="0" err="1" smtClean="0">
                <a:solidFill>
                  <a:schemeClr val="tx1"/>
                </a:solidFill>
                <a:latin typeface="+mn-lt"/>
                <a:ea typeface="+mn-ea"/>
                <a:cs typeface="+mn-cs"/>
              </a:rPr>
              <a:t>transection</a:t>
            </a:r>
            <a:r>
              <a:rPr lang="en-US" sz="1200" kern="1200" dirty="0" smtClean="0">
                <a:solidFill>
                  <a:schemeClr val="tx1"/>
                </a:solidFill>
                <a:latin typeface="+mn-lt"/>
                <a:ea typeface="+mn-ea"/>
                <a:cs typeface="+mn-cs"/>
              </a:rPr>
              <a:t> in selected patients but is potentially harmful due to ischemia-reperfusion injury. Preventive strategies include the use of repetitive short periods of ischemia interrupted by a reperfusion phase (</a:t>
            </a:r>
            <a:r>
              <a:rPr lang="en-US" sz="1200" i="1" kern="1200" dirty="0" smtClean="0">
                <a:solidFill>
                  <a:schemeClr val="tx1"/>
                </a:solidFill>
                <a:latin typeface="+mn-lt"/>
                <a:ea typeface="+mn-ea"/>
                <a:cs typeface="+mn-cs"/>
              </a:rPr>
              <a:t>intermittent clamping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appli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cation</a:t>
            </a:r>
            <a:r>
              <a:rPr lang="en-US" sz="1200" kern="1200" dirty="0" smtClean="0">
                <a:solidFill>
                  <a:schemeClr val="tx1"/>
                </a:solidFill>
                <a:latin typeface="+mn-lt"/>
                <a:ea typeface="+mn-ea"/>
                <a:cs typeface="+mn-cs"/>
              </a:rPr>
              <a:t> of a short period of ischemia before </a:t>
            </a:r>
            <a:r>
              <a:rPr lang="en-US" sz="1200" kern="1200" dirty="0" err="1" smtClean="0">
                <a:solidFill>
                  <a:schemeClr val="tx1"/>
                </a:solidFill>
                <a:latin typeface="+mn-lt"/>
                <a:ea typeface="+mn-ea"/>
                <a:cs typeface="+mn-cs"/>
              </a:rPr>
              <a:t>transection</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ischemic </a:t>
            </a:r>
            <a:r>
              <a:rPr lang="en-US" sz="1200" i="1" kern="1200" dirty="0" err="1" smtClean="0">
                <a:solidFill>
                  <a:schemeClr val="tx1"/>
                </a:solidFill>
                <a:latin typeface="+mn-lt"/>
                <a:ea typeface="+mn-ea"/>
                <a:cs typeface="+mn-cs"/>
              </a:rPr>
              <a:t>precon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ditioning</a:t>
            </a:r>
            <a:r>
              <a:rPr lang="en-US" sz="1200" kern="1200" dirty="0" smtClean="0">
                <a:solidFill>
                  <a:schemeClr val="tx1"/>
                </a:solidFill>
                <a:latin typeface="+mn-lt"/>
                <a:ea typeface="+mn-ea"/>
                <a:cs typeface="+mn-cs"/>
              </a:rPr>
              <a:t>), or </a:t>
            </a:r>
            <a:r>
              <a:rPr lang="en-US" sz="1200" i="1" kern="1200" dirty="0" smtClean="0">
                <a:solidFill>
                  <a:schemeClr val="tx1"/>
                </a:solidFill>
                <a:latin typeface="+mn-lt"/>
                <a:ea typeface="+mn-ea"/>
                <a:cs typeface="+mn-cs"/>
              </a:rPr>
              <a:t>pharmacological preconditioning </a:t>
            </a:r>
            <a:r>
              <a:rPr lang="en-US" sz="1200" kern="1200" dirty="0" smtClean="0">
                <a:solidFill>
                  <a:schemeClr val="tx1"/>
                </a:solidFill>
                <a:latin typeface="+mn-lt"/>
                <a:ea typeface="+mn-ea"/>
                <a:cs typeface="+mn-cs"/>
              </a:rPr>
              <a:t>before </a:t>
            </a:r>
            <a:r>
              <a:rPr lang="en-US" sz="1200" kern="1200" dirty="0" err="1" smtClean="0">
                <a:solidFill>
                  <a:schemeClr val="tx1"/>
                </a:solidFill>
                <a:latin typeface="+mn-lt"/>
                <a:ea typeface="+mn-ea"/>
                <a:cs typeface="+mn-cs"/>
              </a:rPr>
              <a:t>transection</a:t>
            </a:r>
            <a:r>
              <a:rPr lang="en-US" sz="1200" kern="1200" dirty="0" smtClean="0">
                <a:solidFill>
                  <a:schemeClr val="tx1"/>
                </a:solidFill>
                <a:latin typeface="+mn-lt"/>
                <a:ea typeface="+mn-ea"/>
                <a:cs typeface="+mn-cs"/>
              </a:rPr>
              <a:t>. Whether intervention after resection (</a:t>
            </a:r>
            <a:r>
              <a:rPr lang="en-US" sz="1200" i="1" kern="1200" dirty="0" err="1" smtClean="0">
                <a:solidFill>
                  <a:schemeClr val="tx1"/>
                </a:solidFill>
                <a:latin typeface="+mn-lt"/>
                <a:ea typeface="+mn-ea"/>
                <a:cs typeface="+mn-cs"/>
              </a:rPr>
              <a:t>postconditioning</a:t>
            </a:r>
            <a:r>
              <a:rPr lang="en-US" sz="1200" kern="1200" dirty="0" smtClean="0">
                <a:solidFill>
                  <a:schemeClr val="tx1"/>
                </a:solidFill>
                <a:latin typeface="+mn-lt"/>
                <a:ea typeface="+mn-ea"/>
                <a:cs typeface="+mn-cs"/>
              </a:rPr>
              <a:t>) may confer protection is unknown. </a:t>
            </a:r>
            <a:endParaRPr lang="en-US" dirty="0" smtClean="0"/>
          </a:p>
          <a:p>
            <a:r>
              <a:rPr lang="en-US" sz="1200" b="1" kern="1200" dirty="0" smtClean="0">
                <a:solidFill>
                  <a:schemeClr val="tx1"/>
                </a:solidFill>
                <a:latin typeface="+mn-lt"/>
                <a:ea typeface="+mn-ea"/>
                <a:cs typeface="+mn-cs"/>
              </a:rPr>
              <a:t>Methods: </a:t>
            </a:r>
            <a:r>
              <a:rPr lang="en-US" sz="1200" kern="1200" dirty="0" smtClean="0">
                <a:solidFill>
                  <a:schemeClr val="tx1"/>
                </a:solidFill>
                <a:latin typeface="+mn-lt"/>
                <a:ea typeface="+mn-ea"/>
                <a:cs typeface="+mn-cs"/>
              </a:rPr>
              <a:t>A 3 arm, prospective, randomized trial was designed for patients undergoing liver resection with inflow occlusion to compare the effects of </a:t>
            </a:r>
            <a:r>
              <a:rPr lang="en-US" sz="1200" i="1" kern="1200" dirty="0" smtClean="0">
                <a:solidFill>
                  <a:schemeClr val="tx1"/>
                </a:solidFill>
                <a:latin typeface="+mn-lt"/>
                <a:ea typeface="+mn-ea"/>
                <a:cs typeface="+mn-cs"/>
              </a:rPr>
              <a:t>pharmacological </a:t>
            </a:r>
            <a:r>
              <a:rPr lang="en-US" sz="1200" i="1" kern="1200" dirty="0" err="1" smtClean="0">
                <a:solidFill>
                  <a:schemeClr val="tx1"/>
                </a:solidFill>
                <a:latin typeface="+mn-lt"/>
                <a:ea typeface="+mn-ea"/>
                <a:cs typeface="+mn-cs"/>
              </a:rPr>
              <a:t>postconditioning</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with the volatile anesthetic agent </a:t>
            </a:r>
            <a:r>
              <a:rPr lang="en-US" sz="1200" kern="1200" dirty="0" err="1" smtClean="0">
                <a:solidFill>
                  <a:schemeClr val="tx1"/>
                </a:solidFill>
                <a:latin typeface="+mn-lt"/>
                <a:ea typeface="+mn-ea"/>
                <a:cs typeface="+mn-cs"/>
              </a:rPr>
              <a:t>sevoflu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t>
            </a:r>
            <a:r>
              <a:rPr lang="en-US" sz="1200" kern="1200" dirty="0" smtClean="0">
                <a:solidFill>
                  <a:schemeClr val="tx1"/>
                </a:solidFill>
                <a:latin typeface="+mn-lt"/>
                <a:ea typeface="+mn-ea"/>
                <a:cs typeface="+mn-cs"/>
              </a:rPr>
              <a:t> = 48), </a:t>
            </a:r>
            <a:r>
              <a:rPr lang="en-US" sz="1200" i="1" kern="1200" dirty="0" smtClean="0">
                <a:solidFill>
                  <a:schemeClr val="tx1"/>
                </a:solidFill>
                <a:latin typeface="+mn-lt"/>
                <a:ea typeface="+mn-ea"/>
                <a:cs typeface="+mn-cs"/>
              </a:rPr>
              <a:t>intermittent clamping </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n</a:t>
            </a:r>
            <a:r>
              <a:rPr lang="en-US" sz="1200" kern="1200" dirty="0" smtClean="0">
                <a:solidFill>
                  <a:schemeClr val="tx1"/>
                </a:solidFill>
                <a:latin typeface="+mn-lt"/>
                <a:ea typeface="+mn-ea"/>
                <a:cs typeface="+mn-cs"/>
              </a:rPr>
              <a:t> = 50), or no protective intervention (</a:t>
            </a:r>
            <a:r>
              <a:rPr lang="en-US" sz="1200" i="1" kern="1200" dirty="0" smtClean="0">
                <a:solidFill>
                  <a:schemeClr val="tx1"/>
                </a:solidFill>
                <a:latin typeface="+mn-lt"/>
                <a:ea typeface="+mn-ea"/>
                <a:cs typeface="+mn-cs"/>
              </a:rPr>
              <a:t>continuous inflow occlusion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t>
            </a:r>
            <a:r>
              <a:rPr lang="en-US" sz="1200" kern="1200" dirty="0" smtClean="0">
                <a:solidFill>
                  <a:schemeClr val="tx1"/>
                </a:solidFill>
                <a:latin typeface="+mn-lt"/>
                <a:ea typeface="+mn-ea"/>
                <a:cs typeface="+mn-cs"/>
              </a:rPr>
              <a:t> = 17). Endpoints included peak serum as- </a:t>
            </a:r>
            <a:r>
              <a:rPr lang="en-US" sz="1200" kern="1200" dirty="0" err="1" smtClean="0">
                <a:solidFill>
                  <a:schemeClr val="tx1"/>
                </a:solidFill>
                <a:latin typeface="+mn-lt"/>
                <a:ea typeface="+mn-ea"/>
                <a:cs typeface="+mn-cs"/>
              </a:rPr>
              <a:t>partate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transaminase</a:t>
            </a:r>
            <a:r>
              <a:rPr lang="en-US" sz="1200" kern="1200" dirty="0" smtClean="0">
                <a:solidFill>
                  <a:schemeClr val="tx1"/>
                </a:solidFill>
                <a:latin typeface="+mn-lt"/>
                <a:ea typeface="+mn-ea"/>
                <a:cs typeface="+mn-cs"/>
              </a:rPr>
              <a:t> level, postoperative complications, and hospital stay. All patients were intravenously anesthetized with </a:t>
            </a:r>
            <a:r>
              <a:rPr lang="en-US" sz="1200" kern="1200" dirty="0" err="1" smtClean="0">
                <a:solidFill>
                  <a:schemeClr val="tx1"/>
                </a:solidFill>
                <a:latin typeface="+mn-lt"/>
                <a:ea typeface="+mn-ea"/>
                <a:cs typeface="+mn-cs"/>
              </a:rPr>
              <a:t>propofol</a:t>
            </a:r>
            <a:r>
              <a:rPr lang="en-US" sz="1200" kern="1200" dirty="0" smtClean="0">
                <a:solidFill>
                  <a:schemeClr val="tx1"/>
                </a:solidFill>
                <a:latin typeface="+mn-lt"/>
                <a:ea typeface="+mn-ea"/>
                <a:cs typeface="+mn-cs"/>
              </a:rPr>
              <a:t>. In patients with post- conditioning, </a:t>
            </a:r>
            <a:r>
              <a:rPr lang="en-US" sz="1200" kern="1200" dirty="0" err="1" smtClean="0">
                <a:solidFill>
                  <a:schemeClr val="tx1"/>
                </a:solidFill>
                <a:latin typeface="+mn-lt"/>
                <a:ea typeface="+mn-ea"/>
                <a:cs typeface="+mn-cs"/>
              </a:rPr>
              <a:t>propofol</a:t>
            </a:r>
            <a:r>
              <a:rPr lang="en-US" sz="1200" kern="1200" dirty="0" smtClean="0">
                <a:solidFill>
                  <a:schemeClr val="tx1"/>
                </a:solidFill>
                <a:latin typeface="+mn-lt"/>
                <a:ea typeface="+mn-ea"/>
                <a:cs typeface="+mn-cs"/>
              </a:rPr>
              <a:t> infusion was stopped upon reperfusion and replaced with </a:t>
            </a:r>
            <a:r>
              <a:rPr lang="en-US" sz="1200" kern="1200" dirty="0" err="1" smtClean="0">
                <a:solidFill>
                  <a:schemeClr val="tx1"/>
                </a:solidFill>
                <a:latin typeface="+mn-lt"/>
                <a:ea typeface="+mn-ea"/>
                <a:cs typeface="+mn-cs"/>
              </a:rPr>
              <a:t>sevoflurane</a:t>
            </a:r>
            <a:r>
              <a:rPr lang="en-US" sz="1200" kern="1200" dirty="0" smtClean="0">
                <a:solidFill>
                  <a:schemeClr val="tx1"/>
                </a:solidFill>
                <a:latin typeface="+mn-lt"/>
                <a:ea typeface="+mn-ea"/>
                <a:cs typeface="+mn-cs"/>
              </a:rPr>
              <a:t> for 10 minutes. </a:t>
            </a:r>
            <a:endParaRPr lang="en-US" dirty="0" smtClean="0"/>
          </a:p>
          <a:p>
            <a:r>
              <a:rPr lang="en-US" sz="1200" b="1" kern="1200" dirty="0" smtClean="0">
                <a:solidFill>
                  <a:schemeClr val="tx1"/>
                </a:solidFill>
                <a:latin typeface="+mn-lt"/>
                <a:ea typeface="+mn-ea"/>
                <a:cs typeface="+mn-cs"/>
              </a:rPr>
              <a:t>Results: </a:t>
            </a:r>
            <a:r>
              <a:rPr lang="en-US" sz="1200" kern="1200" dirty="0" smtClean="0">
                <a:solidFill>
                  <a:schemeClr val="tx1"/>
                </a:solidFill>
                <a:latin typeface="+mn-lt"/>
                <a:ea typeface="+mn-ea"/>
                <a:cs typeface="+mn-cs"/>
              </a:rPr>
              <a:t>Compared with the control group, both </a:t>
            </a:r>
            <a:r>
              <a:rPr lang="en-US" sz="1200" kern="1200" dirty="0" err="1" smtClean="0">
                <a:solidFill>
                  <a:schemeClr val="tx1"/>
                </a:solidFill>
                <a:latin typeface="+mn-lt"/>
                <a:ea typeface="+mn-ea"/>
                <a:cs typeface="+mn-cs"/>
              </a:rPr>
              <a:t>postconditioning</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P </a:t>
            </a:r>
            <a:r>
              <a:rPr lang="en-US" sz="1200" kern="1200" dirty="0" smtClean="0">
                <a:solidFill>
                  <a:schemeClr val="tx1"/>
                </a:solidFill>
                <a:latin typeface="+mn-lt"/>
                <a:ea typeface="+mn-ea"/>
                <a:cs typeface="+mn-cs"/>
              </a:rPr>
              <a:t>= 0.044) and intermittent clamping (</a:t>
            </a:r>
            <a:r>
              <a:rPr lang="en-US" sz="1200" i="1" kern="1200" dirty="0" smtClean="0">
                <a:solidFill>
                  <a:schemeClr val="tx1"/>
                </a:solidFill>
                <a:latin typeface="+mn-lt"/>
                <a:ea typeface="+mn-ea"/>
                <a:cs typeface="+mn-cs"/>
              </a:rPr>
              <a:t>P </a:t>
            </a:r>
            <a:r>
              <a:rPr lang="en-US" sz="1200" kern="1200" dirty="0" smtClean="0">
                <a:solidFill>
                  <a:schemeClr val="tx1"/>
                </a:solidFill>
                <a:latin typeface="+mn-lt"/>
                <a:ea typeface="+mn-ea"/>
                <a:cs typeface="+mn-cs"/>
              </a:rPr>
              <a:t>= 0.015) significantly reduced </a:t>
            </a:r>
            <a:r>
              <a:rPr lang="en-US" sz="1200" kern="1200" dirty="0" err="1" smtClean="0">
                <a:solidFill>
                  <a:schemeClr val="tx1"/>
                </a:solidFill>
                <a:latin typeface="+mn-lt"/>
                <a:ea typeface="+mn-ea"/>
                <a:cs typeface="+mn-cs"/>
              </a:rPr>
              <a:t>aspar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tate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transaminase</a:t>
            </a:r>
            <a:r>
              <a:rPr lang="en-US" sz="1200" kern="1200" dirty="0" smtClean="0">
                <a:solidFill>
                  <a:schemeClr val="tx1"/>
                </a:solidFill>
                <a:latin typeface="+mn-lt"/>
                <a:ea typeface="+mn-ea"/>
                <a:cs typeface="+mn-cs"/>
              </a:rPr>
              <a:t> levels. The risk of complications was significantly de- creased by </a:t>
            </a:r>
            <a:r>
              <a:rPr lang="en-US" sz="1200" kern="1200" dirty="0" err="1" smtClean="0">
                <a:solidFill>
                  <a:schemeClr val="tx1"/>
                </a:solidFill>
                <a:latin typeface="+mn-lt"/>
                <a:ea typeface="+mn-ea"/>
                <a:cs typeface="+mn-cs"/>
              </a:rPr>
              <a:t>postconditioning</a:t>
            </a:r>
            <a:r>
              <a:rPr lang="en-US" sz="1200" kern="1200" dirty="0" smtClean="0">
                <a:solidFill>
                  <a:schemeClr val="tx1"/>
                </a:solidFill>
                <a:latin typeface="+mn-lt"/>
                <a:ea typeface="+mn-ea"/>
                <a:cs typeface="+mn-cs"/>
              </a:rPr>
              <a:t>, odds ratio, 0.08 [95% confidence interval (CI), 0.02–0.36; </a:t>
            </a:r>
            <a:r>
              <a:rPr lang="en-US" sz="1200" i="1" kern="1200" dirty="0" smtClean="0">
                <a:solidFill>
                  <a:schemeClr val="tx1"/>
                </a:solidFill>
                <a:latin typeface="+mn-lt"/>
                <a:ea typeface="+mn-ea"/>
                <a:cs typeface="+mn-cs"/>
              </a:rPr>
              <a:t>P </a:t>
            </a:r>
            <a:r>
              <a:rPr lang="en-US" sz="1200" kern="1200" dirty="0" smtClean="0">
                <a:solidFill>
                  <a:schemeClr val="tx1"/>
                </a:solidFill>
                <a:latin typeface="+mn-lt"/>
                <a:ea typeface="+mn-ea"/>
                <a:cs typeface="+mn-cs"/>
              </a:rPr>
              <a:t>= 0.001]) and intermittent clamping, odds ratio, 0.50 [95% CI, 0.26–0.96; </a:t>
            </a:r>
            <a:r>
              <a:rPr lang="en-US" sz="1200" i="1" kern="1200" dirty="0" smtClean="0">
                <a:solidFill>
                  <a:schemeClr val="tx1"/>
                </a:solidFill>
                <a:latin typeface="+mn-lt"/>
                <a:ea typeface="+mn-ea"/>
                <a:cs typeface="+mn-cs"/>
              </a:rPr>
              <a:t>P </a:t>
            </a:r>
            <a:r>
              <a:rPr lang="en-US" sz="1200" kern="1200" dirty="0" smtClean="0">
                <a:solidFill>
                  <a:schemeClr val="tx1"/>
                </a:solidFill>
                <a:latin typeface="+mn-lt"/>
                <a:ea typeface="+mn-ea"/>
                <a:cs typeface="+mn-cs"/>
              </a:rPr>
              <a:t>= 0.038], compared with controls. Both interventions re- </a:t>
            </a:r>
            <a:r>
              <a:rPr lang="en-US" sz="1200" kern="1200" dirty="0" err="1" smtClean="0">
                <a:solidFill>
                  <a:schemeClr val="tx1"/>
                </a:solidFill>
                <a:latin typeface="+mn-lt"/>
                <a:ea typeface="+mn-ea"/>
                <a:cs typeface="+mn-cs"/>
              </a:rPr>
              <a:t>duced</a:t>
            </a:r>
            <a:r>
              <a:rPr lang="en-US" sz="1200" kern="1200" dirty="0" smtClean="0">
                <a:solidFill>
                  <a:schemeClr val="tx1"/>
                </a:solidFill>
                <a:latin typeface="+mn-lt"/>
                <a:ea typeface="+mn-ea"/>
                <a:cs typeface="+mn-cs"/>
              </a:rPr>
              <a:t> length of hospital stay, </a:t>
            </a:r>
            <a:r>
              <a:rPr lang="en-US" sz="1200" kern="1200" dirty="0" err="1" smtClean="0">
                <a:solidFill>
                  <a:schemeClr val="tx1"/>
                </a:solidFill>
                <a:latin typeface="+mn-lt"/>
                <a:ea typeface="+mn-ea"/>
                <a:cs typeface="+mn-cs"/>
              </a:rPr>
              <a:t>postconditioning</a:t>
            </a:r>
            <a:r>
              <a:rPr lang="en-US" sz="1200" kern="1200" dirty="0" smtClean="0">
                <a:solidFill>
                  <a:schemeClr val="tx1"/>
                </a:solidFill>
                <a:latin typeface="+mn-lt"/>
                <a:ea typeface="+mn-ea"/>
                <a:cs typeface="+mn-cs"/>
              </a:rPr>
              <a:t> −4 days [95% CI, −6 to −1; </a:t>
            </a:r>
            <a:r>
              <a:rPr lang="en-US" sz="1200" i="1" kern="1200" dirty="0" smtClean="0">
                <a:solidFill>
                  <a:schemeClr val="tx1"/>
                </a:solidFill>
                <a:latin typeface="+mn-lt"/>
                <a:ea typeface="+mn-ea"/>
                <a:cs typeface="+mn-cs"/>
              </a:rPr>
              <a:t>P </a:t>
            </a:r>
            <a:r>
              <a:rPr lang="en-US" sz="1200" kern="1200" dirty="0" smtClean="0">
                <a:solidFill>
                  <a:schemeClr val="tx1"/>
                </a:solidFill>
                <a:latin typeface="+mn-lt"/>
                <a:ea typeface="+mn-ea"/>
                <a:cs typeface="+mn-cs"/>
              </a:rPr>
              <a:t>= 0.009], and intermittent clamping −2 days, [95% CI, −4 to 0; </a:t>
            </a:r>
            <a:r>
              <a:rPr lang="en-US" sz="1200" i="1" kern="1200" dirty="0" smtClean="0">
                <a:solidFill>
                  <a:schemeClr val="tx1"/>
                </a:solidFill>
                <a:latin typeface="+mn-lt"/>
                <a:ea typeface="+mn-ea"/>
                <a:cs typeface="+mn-cs"/>
              </a:rPr>
              <a:t>P </a:t>
            </a:r>
            <a:r>
              <a:rPr lang="en-US" sz="1200" kern="1200" dirty="0" smtClean="0">
                <a:solidFill>
                  <a:schemeClr val="tx1"/>
                </a:solidFill>
                <a:latin typeface="+mn-lt"/>
                <a:ea typeface="+mn-ea"/>
                <a:cs typeface="+mn-cs"/>
              </a:rPr>
              <a:t>= 0.019]. </a:t>
            </a:r>
            <a:endParaRPr lang="en-US" dirty="0" smtClean="0"/>
          </a:p>
          <a:p>
            <a:r>
              <a:rPr lang="en-US" sz="1200" b="1" kern="1200" dirty="0" smtClean="0">
                <a:solidFill>
                  <a:schemeClr val="tx1"/>
                </a:solidFill>
                <a:latin typeface="+mn-lt"/>
                <a:ea typeface="+mn-ea"/>
                <a:cs typeface="+mn-cs"/>
              </a:rPr>
              <a:t>Conclusions: </a:t>
            </a:r>
            <a:r>
              <a:rPr lang="en-US" sz="1200" kern="1200" dirty="0" smtClean="0">
                <a:solidFill>
                  <a:schemeClr val="tx1"/>
                </a:solidFill>
                <a:latin typeface="+mn-lt"/>
                <a:ea typeface="+mn-ea"/>
                <a:cs typeface="+mn-cs"/>
              </a:rPr>
              <a:t>Pharmacological </a:t>
            </a:r>
            <a:r>
              <a:rPr lang="en-US" sz="1200" kern="1200" dirty="0" err="1" smtClean="0">
                <a:solidFill>
                  <a:schemeClr val="tx1"/>
                </a:solidFill>
                <a:latin typeface="+mn-lt"/>
                <a:ea typeface="+mn-ea"/>
                <a:cs typeface="+mn-cs"/>
              </a:rPr>
              <a:t>postconditioning</a:t>
            </a:r>
            <a:r>
              <a:rPr lang="en-US" sz="1200" kern="1200" dirty="0" smtClean="0">
                <a:solidFill>
                  <a:schemeClr val="tx1"/>
                </a:solidFill>
                <a:latin typeface="+mn-lt"/>
                <a:ea typeface="+mn-ea"/>
                <a:cs typeface="+mn-cs"/>
              </a:rPr>
              <a:t> reduces organ injury and postoperative complications. This easily applicable strategy should be used in patients with prolonged continuous inflow occlusion. </a:t>
            </a:r>
            <a:endParaRPr lang="en-US" dirty="0" smtClean="0"/>
          </a:p>
          <a:p>
            <a:endParaRPr lang="en-US" dirty="0"/>
          </a:p>
        </p:txBody>
      </p:sp>
      <p:sp>
        <p:nvSpPr>
          <p:cNvPr id="4" name="Slide Number Placeholder 3"/>
          <p:cNvSpPr>
            <a:spLocks noGrp="1"/>
          </p:cNvSpPr>
          <p:nvPr>
            <p:ph type="sldNum" sz="quarter" idx="10"/>
          </p:nvPr>
        </p:nvSpPr>
        <p:spPr/>
        <p:txBody>
          <a:bodyPr/>
          <a:lstStyle/>
          <a:p>
            <a:fld id="{CD7F8BBD-DF65-A947-86BA-A5362B049D80}" type="slidenum">
              <a:rPr lang="en-US" smtClean="0"/>
              <a:pPr/>
              <a:t>41</a:t>
            </a:fld>
            <a:endParaRPr lang="en-US"/>
          </a:p>
        </p:txBody>
      </p:sp>
    </p:spTree>
    <p:extLst>
      <p:ext uri="{BB962C8B-B14F-4D97-AF65-F5344CB8AC3E}">
        <p14:creationId xmlns:p14="http://schemas.microsoft.com/office/powerpoint/2010/main" val="1625075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Figure 1. Blood volume distribution in a healthy subject (left) and in a patient with cirrhosis (right), as illustrated by whole-body </a:t>
            </a:r>
            <a:r>
              <a:rPr lang="en-US" sz="1200" kern="1200" dirty="0" err="1" smtClean="0">
                <a:solidFill>
                  <a:schemeClr val="tx1"/>
                </a:solidFill>
                <a:latin typeface="+mn-lt"/>
                <a:ea typeface="+mn-ea"/>
                <a:cs typeface="+mn-cs"/>
              </a:rPr>
              <a:t>scintigraphy</a:t>
            </a:r>
            <a:r>
              <a:rPr lang="en-US" sz="1200" kern="1200" dirty="0" smtClean="0">
                <a:solidFill>
                  <a:schemeClr val="tx1"/>
                </a:solidFill>
                <a:latin typeface="+mn-lt"/>
                <a:ea typeface="+mn-ea"/>
                <a:cs typeface="+mn-cs"/>
              </a:rPr>
              <a:t> with 99mTc-labelled human albumin ⁄ red blood cells. Absolute regional blood volumes can be determined from regional radioactivity relative to total radioactivity and total blood volume as determined by an indicator dilution technique. From </a:t>
            </a:r>
            <a:r>
              <a:rPr lang="en-US" sz="1200" kern="1200" dirty="0" err="1" smtClean="0">
                <a:solidFill>
                  <a:schemeClr val="tx1"/>
                </a:solidFill>
                <a:latin typeface="+mn-lt"/>
                <a:ea typeface="+mn-ea"/>
                <a:cs typeface="+mn-cs"/>
              </a:rPr>
              <a:t>Kiszka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Kanowitz</a:t>
            </a:r>
            <a:r>
              <a:rPr lang="en-US" sz="1200" kern="1200" dirty="0" smtClean="0">
                <a:solidFill>
                  <a:schemeClr val="tx1"/>
                </a:solidFill>
                <a:latin typeface="+mn-lt"/>
                <a:ea typeface="+mn-ea"/>
                <a:cs typeface="+mn-cs"/>
              </a:rPr>
              <a:t> et al.6 </a:t>
            </a:r>
            <a:endParaRPr lang="en-US" dirty="0" smtClean="0"/>
          </a:p>
          <a:p>
            <a:endParaRPr lang="en-US" dirty="0"/>
          </a:p>
        </p:txBody>
      </p:sp>
      <p:sp>
        <p:nvSpPr>
          <p:cNvPr id="4" name="Slide Number Placeholder 3"/>
          <p:cNvSpPr>
            <a:spLocks noGrp="1"/>
          </p:cNvSpPr>
          <p:nvPr>
            <p:ph type="sldNum" sz="quarter" idx="10"/>
          </p:nvPr>
        </p:nvSpPr>
        <p:spPr/>
        <p:txBody>
          <a:bodyPr/>
          <a:lstStyle/>
          <a:p>
            <a:fld id="{C4324C55-A7E7-3046-8639-EEBAAA9A8003}" type="slidenum">
              <a:rPr lang="en-US" smtClean="0"/>
              <a:pPr/>
              <a:t>45</a:t>
            </a:fld>
            <a:endParaRPr lang="en-US"/>
          </a:p>
        </p:txBody>
      </p:sp>
    </p:spTree>
    <p:extLst>
      <p:ext uri="{BB962C8B-B14F-4D97-AF65-F5344CB8AC3E}">
        <p14:creationId xmlns:p14="http://schemas.microsoft.com/office/powerpoint/2010/main" val="791694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BCB583F-A7C8-9C41-986A-1BC91340CD3E}" type="slidenum">
              <a:rPr lang="en-US">
                <a:latin typeface="Arial" pitchFamily="-105" charset="0"/>
                <a:ea typeface="ＭＳ Ｐゴシック" pitchFamily="-105" charset="-128"/>
                <a:cs typeface="ＭＳ Ｐゴシック" pitchFamily="-105" charset="-128"/>
              </a:rPr>
              <a:pPr/>
              <a:t>51</a:t>
            </a:fld>
            <a:endParaRPr lang="en-US">
              <a:latin typeface="Arial" pitchFamily="-105" charset="0"/>
              <a:ea typeface="ＭＳ Ｐゴシック" pitchFamily="-105" charset="-128"/>
              <a:cs typeface="ＭＳ Ｐゴシック" pitchFamily="-105" charset="-128"/>
            </a:endParaRPr>
          </a:p>
        </p:txBody>
      </p:sp>
      <p:sp>
        <p:nvSpPr>
          <p:cNvPr id="81923" name="Rectangle 2"/>
          <p:cNvSpPr>
            <a:spLocks noGrp="1" noRot="1" noChangeAspect="1" noChangeArrowheads="1"/>
          </p:cNvSpPr>
          <p:nvPr>
            <p:ph type="sldImg"/>
          </p:nvPr>
        </p:nvSpPr>
        <p:spPr>
          <a:xfrm>
            <a:off x="1189038" y="692150"/>
            <a:ext cx="4481512" cy="3360738"/>
          </a:xfrm>
          <a:solidFill>
            <a:srgbClr val="FFFFFF"/>
          </a:solidFill>
          <a:ln/>
        </p:spPr>
      </p:sp>
      <p:sp>
        <p:nvSpPr>
          <p:cNvPr id="81924" name="Rectangle 3"/>
          <p:cNvSpPr>
            <a:spLocks noGrp="1" noChangeArrowheads="1"/>
          </p:cNvSpPr>
          <p:nvPr>
            <p:ph type="body" idx="1"/>
          </p:nvPr>
        </p:nvSpPr>
        <p:spPr>
          <a:xfrm>
            <a:off x="898525" y="4341813"/>
            <a:ext cx="5057775" cy="4106862"/>
          </a:xfrm>
          <a:solidFill>
            <a:srgbClr val="FFFFFF"/>
          </a:solidFill>
          <a:ln>
            <a:solidFill>
              <a:srgbClr val="000000"/>
            </a:solid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041160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7F8BBD-DF65-A947-86BA-A5362B049D80}" type="slidenum">
              <a:rPr lang="en-US" smtClean="0"/>
              <a:pPr/>
              <a:t>55</a:t>
            </a:fld>
            <a:endParaRPr lang="en-US"/>
          </a:p>
        </p:txBody>
      </p:sp>
    </p:spTree>
    <p:extLst>
      <p:ext uri="{BB962C8B-B14F-4D97-AF65-F5344CB8AC3E}">
        <p14:creationId xmlns:p14="http://schemas.microsoft.com/office/powerpoint/2010/main" val="200627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219D77-1218-5949-B7FA-74662DE5E15F}" type="slidenum">
              <a:rPr lang="en-US" smtClean="0"/>
              <a:pPr/>
              <a:t>14</a:t>
            </a:fld>
            <a:endParaRPr lang="en-US"/>
          </a:p>
        </p:txBody>
      </p:sp>
    </p:spTree>
    <p:extLst>
      <p:ext uri="{BB962C8B-B14F-4D97-AF65-F5344CB8AC3E}">
        <p14:creationId xmlns:p14="http://schemas.microsoft.com/office/powerpoint/2010/main" val="1038894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Figure 21-2 Schematic summary of the pathway of </a:t>
            </a:r>
            <a:r>
              <a:rPr lang="en-US" sz="1200" b="0" kern="1200" dirty="0" err="1" smtClean="0">
                <a:solidFill>
                  <a:schemeClr val="tx1"/>
                </a:solidFill>
                <a:latin typeface="+mn-lt"/>
                <a:ea typeface="+mn-ea"/>
                <a:cs typeface="+mn-cs"/>
              </a:rPr>
              <a:t>bilirubin</a:t>
            </a:r>
            <a:r>
              <a:rPr lang="en-US" sz="1200" b="0" kern="1200" dirty="0" smtClean="0">
                <a:solidFill>
                  <a:schemeClr val="tx1"/>
                </a:solidFill>
                <a:latin typeface="+mn-lt"/>
                <a:ea typeface="+mn-ea"/>
                <a:cs typeface="+mn-cs"/>
              </a:rPr>
              <a:t> (labeled as </a:t>
            </a:r>
            <a:r>
              <a:rPr lang="en-US" sz="1200" b="0" kern="1200" dirty="0" err="1" smtClean="0">
                <a:solidFill>
                  <a:schemeClr val="tx1"/>
                </a:solidFill>
                <a:latin typeface="+mn-lt"/>
                <a:ea typeface="+mn-ea"/>
                <a:cs typeface="+mn-cs"/>
              </a:rPr>
              <a:t>Bili</a:t>
            </a:r>
            <a:r>
              <a:rPr lang="en-US" sz="1200" b="0" kern="1200" dirty="0" smtClean="0">
                <a:solidFill>
                  <a:schemeClr val="tx1"/>
                </a:solidFill>
                <a:latin typeface="+mn-lt"/>
                <a:ea typeface="+mn-ea"/>
                <a:cs typeface="+mn-cs"/>
              </a:rPr>
              <a:t> and also shown in brown circles) transport and metabolism. </a:t>
            </a:r>
            <a:r>
              <a:rPr lang="en-US" sz="1200" b="0" kern="1200" dirty="0" err="1" smtClean="0">
                <a:solidFill>
                  <a:schemeClr val="tx1"/>
                </a:solidFill>
                <a:latin typeface="+mn-lt"/>
                <a:ea typeface="+mn-ea"/>
                <a:cs typeface="+mn-cs"/>
              </a:rPr>
              <a:t>Bilirubin</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Bili</a:t>
            </a:r>
            <a:r>
              <a:rPr lang="en-US" sz="1200" b="0" kern="1200" dirty="0" smtClean="0">
                <a:solidFill>
                  <a:schemeClr val="tx1"/>
                </a:solidFill>
                <a:latin typeface="+mn-lt"/>
                <a:ea typeface="+mn-ea"/>
                <a:cs typeface="+mn-cs"/>
              </a:rPr>
              <a:t>) is produced from metabolism of </a:t>
            </a:r>
            <a:r>
              <a:rPr lang="en-US" sz="1200" b="0" kern="1200" dirty="0" err="1" smtClean="0">
                <a:solidFill>
                  <a:schemeClr val="tx1"/>
                </a:solidFill>
                <a:latin typeface="+mn-lt"/>
                <a:ea typeface="+mn-ea"/>
                <a:cs typeface="+mn-cs"/>
              </a:rPr>
              <a:t>heme</a:t>
            </a:r>
            <a:r>
              <a:rPr lang="en-US" sz="1200" b="0" kern="1200" dirty="0" smtClean="0">
                <a:solidFill>
                  <a:schemeClr val="tx1"/>
                </a:solidFill>
                <a:latin typeface="+mn-lt"/>
                <a:ea typeface="+mn-ea"/>
                <a:cs typeface="+mn-cs"/>
              </a:rPr>
              <a:t>, primarily in the spleen, and is transported to the liver bound to albumin. It enters the </a:t>
            </a:r>
            <a:r>
              <a:rPr lang="en-US" sz="1200" b="0" kern="1200" dirty="0" err="1" smtClean="0">
                <a:solidFill>
                  <a:schemeClr val="tx1"/>
                </a:solidFill>
                <a:latin typeface="+mn-lt"/>
                <a:ea typeface="+mn-ea"/>
                <a:cs typeface="+mn-cs"/>
              </a:rPr>
              <a:t>hepatocyte</a:t>
            </a:r>
            <a:r>
              <a:rPr lang="en-US" sz="1200" b="0" kern="1200" dirty="0" smtClean="0">
                <a:solidFill>
                  <a:schemeClr val="tx1"/>
                </a:solidFill>
                <a:latin typeface="+mn-lt"/>
                <a:ea typeface="+mn-ea"/>
                <a:cs typeface="+mn-cs"/>
              </a:rPr>
              <a:t> by binding to a transporter protein (red crescents) and crosses the cell membrane (circled 1 in the figure) thus entering the cell. It binds to Y and Z proteins (not shown) and then to </a:t>
            </a:r>
            <a:r>
              <a:rPr lang="en-US" sz="1200" b="0" kern="1200" dirty="0" err="1" smtClean="0">
                <a:solidFill>
                  <a:schemeClr val="tx1"/>
                </a:solidFill>
                <a:latin typeface="+mn-lt"/>
                <a:ea typeface="+mn-ea"/>
                <a:cs typeface="+mn-cs"/>
              </a:rPr>
              <a:t>ligandin</a:t>
            </a:r>
            <a:r>
              <a:rPr lang="en-US" sz="1200" b="0" kern="1200" dirty="0" smtClean="0">
                <a:solidFill>
                  <a:schemeClr val="tx1"/>
                </a:solidFill>
                <a:latin typeface="+mn-lt"/>
                <a:ea typeface="+mn-ea"/>
                <a:cs typeface="+mn-cs"/>
              </a:rPr>
              <a:t> for transport to the smooth endoplasmic reticulum (SER). In the SER, </a:t>
            </a:r>
            <a:r>
              <a:rPr lang="en-US" sz="1200" b="0" kern="1200" dirty="0" err="1" smtClean="0">
                <a:solidFill>
                  <a:schemeClr val="tx1"/>
                </a:solidFill>
                <a:latin typeface="+mn-lt"/>
                <a:ea typeface="+mn-ea"/>
                <a:cs typeface="+mn-cs"/>
              </a:rPr>
              <a:t>bilirubin</a:t>
            </a:r>
            <a:r>
              <a:rPr lang="en-US" sz="1200" b="0" kern="1200" dirty="0" smtClean="0">
                <a:solidFill>
                  <a:schemeClr val="tx1"/>
                </a:solidFill>
                <a:latin typeface="+mn-lt"/>
                <a:ea typeface="+mn-ea"/>
                <a:cs typeface="+mn-cs"/>
              </a:rPr>
              <a:t> is conjugated to </a:t>
            </a:r>
            <a:r>
              <a:rPr lang="en-US" sz="1200" b="0" kern="1200" dirty="0" err="1" smtClean="0">
                <a:solidFill>
                  <a:schemeClr val="tx1"/>
                </a:solidFill>
                <a:latin typeface="+mn-lt"/>
                <a:ea typeface="+mn-ea"/>
                <a:cs typeface="+mn-cs"/>
              </a:rPr>
              <a:t>glucuronic</a:t>
            </a:r>
            <a:r>
              <a:rPr lang="en-US" sz="1200" b="0" kern="1200" dirty="0" smtClean="0">
                <a:solidFill>
                  <a:schemeClr val="tx1"/>
                </a:solidFill>
                <a:latin typeface="+mn-lt"/>
                <a:ea typeface="+mn-ea"/>
                <a:cs typeface="+mn-cs"/>
              </a:rPr>
              <a:t> acid by UDP-</a:t>
            </a:r>
            <a:r>
              <a:rPr lang="en-US" sz="1200" b="0" kern="1200" dirty="0" err="1" smtClean="0">
                <a:solidFill>
                  <a:schemeClr val="tx1"/>
                </a:solidFill>
                <a:latin typeface="+mn-lt"/>
                <a:ea typeface="+mn-ea"/>
                <a:cs typeface="+mn-cs"/>
              </a:rPr>
              <a:t>glucuronyl</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transferase</a:t>
            </a:r>
            <a:r>
              <a:rPr lang="en-US" sz="1200" b="0" kern="1200" dirty="0" smtClean="0">
                <a:solidFill>
                  <a:schemeClr val="tx1"/>
                </a:solidFill>
                <a:latin typeface="+mn-lt"/>
                <a:ea typeface="+mn-ea"/>
                <a:cs typeface="+mn-cs"/>
              </a:rPr>
              <a:t> 1 (circled 2 in the figure), producing mono- and </a:t>
            </a:r>
            <a:r>
              <a:rPr lang="en-US" sz="1200" b="0" kern="1200" dirty="0" err="1" smtClean="0">
                <a:solidFill>
                  <a:schemeClr val="tx1"/>
                </a:solidFill>
                <a:latin typeface="+mn-lt"/>
                <a:ea typeface="+mn-ea"/>
                <a:cs typeface="+mn-cs"/>
              </a:rPr>
              <a:t>diglucuronides</a:t>
            </a:r>
            <a:r>
              <a:rPr lang="en-US" sz="1200" b="0" kern="1200" dirty="0" smtClean="0">
                <a:solidFill>
                  <a:schemeClr val="tx1"/>
                </a:solidFill>
                <a:latin typeface="+mn-lt"/>
                <a:ea typeface="+mn-ea"/>
                <a:cs typeface="+mn-cs"/>
              </a:rPr>
              <a:t> of </a:t>
            </a:r>
            <a:r>
              <a:rPr lang="en-US" sz="1200" b="0" kern="1200" dirty="0" err="1" smtClean="0">
                <a:solidFill>
                  <a:schemeClr val="tx1"/>
                </a:solidFill>
                <a:latin typeface="+mn-lt"/>
                <a:ea typeface="+mn-ea"/>
                <a:cs typeface="+mn-cs"/>
              </a:rPr>
              <a:t>bilirubin</a:t>
            </a:r>
            <a:r>
              <a:rPr lang="en-US" sz="1200" b="0" kern="1200" dirty="0" smtClean="0">
                <a:solidFill>
                  <a:schemeClr val="tx1"/>
                </a:solidFill>
                <a:latin typeface="+mn-lt"/>
                <a:ea typeface="+mn-ea"/>
                <a:cs typeface="+mn-cs"/>
              </a:rPr>
              <a:t> – </a:t>
            </a:r>
            <a:r>
              <a:rPr lang="en-US" sz="1200" b="0" kern="1200" dirty="0" err="1" smtClean="0">
                <a:solidFill>
                  <a:schemeClr val="tx1"/>
                </a:solidFill>
                <a:latin typeface="+mn-lt"/>
                <a:ea typeface="+mn-ea"/>
                <a:cs typeface="+mn-cs"/>
              </a:rPr>
              <a:t>Bili-Gu</a:t>
            </a:r>
            <a:r>
              <a:rPr lang="en-US" sz="1200" b="0" kern="1200" dirty="0" smtClean="0">
                <a:solidFill>
                  <a:schemeClr val="tx1"/>
                </a:solidFill>
                <a:latin typeface="+mn-lt"/>
                <a:ea typeface="+mn-ea"/>
                <a:cs typeface="+mn-cs"/>
              </a:rPr>
              <a:t> and Bili-(Gu)</a:t>
            </a:r>
            <a:r>
              <a:rPr lang="en-US" sz="1200" b="0" kern="1200" baseline="-25000" dirty="0" smtClean="0">
                <a:solidFill>
                  <a:schemeClr val="tx1"/>
                </a:solidFill>
                <a:latin typeface="+mn-lt"/>
                <a:ea typeface="+mn-ea"/>
                <a:cs typeface="+mn-cs"/>
              </a:rPr>
              <a:t>2</a:t>
            </a:r>
            <a:r>
              <a:rPr lang="en-US" sz="1200" b="0" kern="1200" baseline="0" dirty="0" smtClean="0">
                <a:solidFill>
                  <a:schemeClr val="tx1"/>
                </a:solidFill>
                <a:latin typeface="+mn-lt"/>
                <a:ea typeface="+mn-ea"/>
                <a:cs typeface="+mn-cs"/>
              </a:rPr>
              <a:t>. Conjugated </a:t>
            </a:r>
            <a:r>
              <a:rPr lang="en-US" sz="1200" b="0" kern="1200" baseline="0" dirty="0" err="1" smtClean="0">
                <a:solidFill>
                  <a:schemeClr val="tx1"/>
                </a:solidFill>
                <a:latin typeface="+mn-lt"/>
                <a:ea typeface="+mn-ea"/>
                <a:cs typeface="+mn-cs"/>
              </a:rPr>
              <a:t>bilirubin</a:t>
            </a:r>
            <a:r>
              <a:rPr lang="en-US" sz="1200" b="0" kern="1200" baseline="0" dirty="0" smtClean="0">
                <a:solidFill>
                  <a:schemeClr val="tx1"/>
                </a:solidFill>
                <a:latin typeface="+mn-lt"/>
                <a:ea typeface="+mn-ea"/>
                <a:cs typeface="+mn-cs"/>
              </a:rPr>
              <a:t> is then secreted into the </a:t>
            </a:r>
            <a:r>
              <a:rPr lang="en-US" sz="1200" b="0" kern="1200" baseline="0" dirty="0" err="1" smtClean="0">
                <a:solidFill>
                  <a:schemeClr val="tx1"/>
                </a:solidFill>
                <a:latin typeface="+mn-lt"/>
                <a:ea typeface="+mn-ea"/>
                <a:cs typeface="+mn-cs"/>
              </a:rPr>
              <a:t>canaliculi</a:t>
            </a:r>
            <a:r>
              <a:rPr lang="en-US" sz="1200" b="0" kern="1200" baseline="0" dirty="0" smtClean="0">
                <a:solidFill>
                  <a:schemeClr val="tx1"/>
                </a:solidFill>
                <a:latin typeface="+mn-lt"/>
                <a:ea typeface="+mn-ea"/>
                <a:cs typeface="+mn-cs"/>
              </a:rPr>
              <a:t> (circled 3 in the figure) by the ATP-binding cassette transporter protein MRP2/cMOAT/ABCC2, shown as blue crescents in the figure. In overproduction disease (A), such as in hemolytic anemia, </a:t>
            </a:r>
            <a:r>
              <a:rPr lang="en-US" sz="1200" b="0" kern="1200" baseline="0" dirty="0" err="1" smtClean="0">
                <a:solidFill>
                  <a:schemeClr val="tx1"/>
                </a:solidFill>
                <a:latin typeface="+mn-lt"/>
                <a:ea typeface="+mn-ea"/>
                <a:cs typeface="+mn-cs"/>
              </a:rPr>
              <a:t>unconjugated</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bilirubin</a:t>
            </a:r>
            <a:r>
              <a:rPr lang="en-US" sz="1200" b="0" kern="1200" baseline="0" dirty="0" smtClean="0">
                <a:solidFill>
                  <a:schemeClr val="tx1"/>
                </a:solidFill>
                <a:latin typeface="+mn-lt"/>
                <a:ea typeface="+mn-ea"/>
                <a:cs typeface="+mn-cs"/>
              </a:rPr>
              <a:t> is produced at rates that exceed the ability of the liver to clear it, leading to a usually transient increase in </a:t>
            </a:r>
            <a:r>
              <a:rPr lang="en-US" sz="1200" b="0" kern="1200" baseline="0" dirty="0" err="1" smtClean="0">
                <a:solidFill>
                  <a:schemeClr val="tx1"/>
                </a:solidFill>
                <a:latin typeface="+mn-lt"/>
                <a:ea typeface="+mn-ea"/>
                <a:cs typeface="+mn-cs"/>
              </a:rPr>
              <a:t>unconjugated</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bilirubin</a:t>
            </a:r>
            <a:r>
              <a:rPr lang="en-US" sz="1200" b="0" kern="1200" baseline="0" dirty="0" smtClean="0">
                <a:solidFill>
                  <a:schemeClr val="tx1"/>
                </a:solidFill>
                <a:latin typeface="+mn-lt"/>
                <a:ea typeface="+mn-ea"/>
                <a:cs typeface="+mn-cs"/>
              </a:rPr>
              <a:t> in serum. In both Gilbert's and the </a:t>
            </a:r>
            <a:r>
              <a:rPr lang="en-US" sz="1200" b="0" kern="1200" baseline="0" dirty="0" err="1" smtClean="0">
                <a:solidFill>
                  <a:schemeClr val="tx1"/>
                </a:solidFill>
                <a:latin typeface="+mn-lt"/>
                <a:ea typeface="+mn-ea"/>
                <a:cs typeface="+mn-cs"/>
              </a:rPr>
              <a:t>Crigler</a:t>
            </a:r>
            <a:r>
              <a:rPr lang="en-US" sz="1200" b="0" kern="1200" baseline="0" dirty="0" smtClean="0">
                <a:solidFill>
                  <a:schemeClr val="tx1"/>
                </a:solidFill>
                <a:latin typeface="+mn-lt"/>
                <a:ea typeface="+mn-ea"/>
                <a:cs typeface="+mn-cs"/>
              </a:rPr>
              <a:t>–</a:t>
            </a:r>
            <a:r>
              <a:rPr lang="en-US" sz="1200" b="0" kern="1200" baseline="0" dirty="0" err="1" smtClean="0">
                <a:solidFill>
                  <a:schemeClr val="tx1"/>
                </a:solidFill>
                <a:latin typeface="+mn-lt"/>
                <a:ea typeface="+mn-ea"/>
                <a:cs typeface="+mn-cs"/>
              </a:rPr>
              <a:t>Najjar</a:t>
            </a:r>
            <a:r>
              <a:rPr lang="en-US" sz="1200" b="0" kern="1200" baseline="0" dirty="0" smtClean="0">
                <a:solidFill>
                  <a:schemeClr val="tx1"/>
                </a:solidFill>
                <a:latin typeface="+mn-lt"/>
                <a:ea typeface="+mn-ea"/>
                <a:cs typeface="+mn-cs"/>
              </a:rPr>
              <a:t> syndromes, mutations in the gene encoding UDP </a:t>
            </a:r>
            <a:r>
              <a:rPr lang="en-US" sz="1200" b="0" kern="1200" baseline="0" dirty="0" err="1" smtClean="0">
                <a:solidFill>
                  <a:schemeClr val="tx1"/>
                </a:solidFill>
                <a:latin typeface="+mn-lt"/>
                <a:ea typeface="+mn-ea"/>
                <a:cs typeface="+mn-cs"/>
              </a:rPr>
              <a:t>glucuronyl</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transferase</a:t>
            </a:r>
            <a:r>
              <a:rPr lang="en-US" sz="1200" b="0" kern="1200" baseline="0" dirty="0" smtClean="0">
                <a:solidFill>
                  <a:schemeClr val="tx1"/>
                </a:solidFill>
                <a:latin typeface="+mn-lt"/>
                <a:ea typeface="+mn-ea"/>
                <a:cs typeface="+mn-cs"/>
              </a:rPr>
              <a:t> (UDPGT1A1), shown at C in the figure, result in build-up of </a:t>
            </a:r>
            <a:r>
              <a:rPr lang="en-US" sz="1200" b="0" kern="1200" baseline="0" dirty="0" err="1" smtClean="0">
                <a:solidFill>
                  <a:schemeClr val="tx1"/>
                </a:solidFill>
                <a:latin typeface="+mn-lt"/>
                <a:ea typeface="+mn-ea"/>
                <a:cs typeface="+mn-cs"/>
              </a:rPr>
              <a:t>unconjugated</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bilirubin</a:t>
            </a:r>
            <a:r>
              <a:rPr lang="en-US" sz="1200" b="0" kern="1200" baseline="0" dirty="0" smtClean="0">
                <a:solidFill>
                  <a:schemeClr val="tx1"/>
                </a:solidFill>
                <a:latin typeface="+mn-lt"/>
                <a:ea typeface="+mn-ea"/>
                <a:cs typeface="+mn-cs"/>
              </a:rPr>
              <a:t> in </a:t>
            </a:r>
            <a:r>
              <a:rPr lang="en-US" sz="1200" b="0" kern="1200" baseline="0" dirty="0" err="1" smtClean="0">
                <a:solidFill>
                  <a:schemeClr val="tx1"/>
                </a:solidFill>
                <a:latin typeface="+mn-lt"/>
                <a:ea typeface="+mn-ea"/>
                <a:cs typeface="+mn-cs"/>
              </a:rPr>
              <a:t>hepatocytes</a:t>
            </a:r>
            <a:r>
              <a:rPr lang="en-US" sz="1200" b="0" kern="1200" baseline="0" dirty="0" smtClean="0">
                <a:solidFill>
                  <a:schemeClr val="tx1"/>
                </a:solidFill>
                <a:latin typeface="+mn-lt"/>
                <a:ea typeface="+mn-ea"/>
                <a:cs typeface="+mn-cs"/>
              </a:rPr>
              <a:t> and ultimately in serum. In Gilbert's syndrome, there may also be a defect in the </a:t>
            </a:r>
            <a:r>
              <a:rPr lang="en-US" sz="1200" b="0" kern="1200" baseline="0" dirty="0" err="1" smtClean="0">
                <a:solidFill>
                  <a:schemeClr val="tx1"/>
                </a:solidFill>
                <a:latin typeface="+mn-lt"/>
                <a:ea typeface="+mn-ea"/>
                <a:cs typeface="+mn-cs"/>
              </a:rPr>
              <a:t>bilirubin</a:t>
            </a:r>
            <a:r>
              <a:rPr lang="en-US" sz="1200" b="0" kern="1200" baseline="0" dirty="0" smtClean="0">
                <a:solidFill>
                  <a:schemeClr val="tx1"/>
                </a:solidFill>
                <a:latin typeface="+mn-lt"/>
                <a:ea typeface="+mn-ea"/>
                <a:cs typeface="+mn-cs"/>
              </a:rPr>
              <a:t> transporter protein shown at B in the figure. Mutations in the MRP2/cMOAT/ABCC2 gene result in defective </a:t>
            </a:r>
            <a:r>
              <a:rPr lang="en-US" sz="1200" b="0" kern="1200" baseline="0" dirty="0" err="1" smtClean="0">
                <a:solidFill>
                  <a:schemeClr val="tx1"/>
                </a:solidFill>
                <a:latin typeface="+mn-lt"/>
                <a:ea typeface="+mn-ea"/>
                <a:cs typeface="+mn-cs"/>
              </a:rPr>
              <a:t>secretory</a:t>
            </a:r>
            <a:r>
              <a:rPr lang="en-US" sz="1200" b="0" kern="1200" baseline="0" dirty="0" smtClean="0">
                <a:solidFill>
                  <a:schemeClr val="tx1"/>
                </a:solidFill>
                <a:latin typeface="+mn-lt"/>
                <a:ea typeface="+mn-ea"/>
                <a:cs typeface="+mn-cs"/>
              </a:rPr>
              <a:t> proteins resulting in the build-up of conjugated </a:t>
            </a:r>
            <a:r>
              <a:rPr lang="en-US" sz="1200" b="0" kern="1200" baseline="0" dirty="0" err="1" smtClean="0">
                <a:solidFill>
                  <a:schemeClr val="tx1"/>
                </a:solidFill>
                <a:latin typeface="+mn-lt"/>
                <a:ea typeface="+mn-ea"/>
                <a:cs typeface="+mn-cs"/>
              </a:rPr>
              <a:t>bilirubin</a:t>
            </a:r>
            <a:r>
              <a:rPr lang="en-US" sz="1200" b="0" kern="1200" baseline="0" dirty="0" smtClean="0">
                <a:solidFill>
                  <a:schemeClr val="tx1"/>
                </a:solidFill>
                <a:latin typeface="+mn-lt"/>
                <a:ea typeface="+mn-ea"/>
                <a:cs typeface="+mn-cs"/>
              </a:rPr>
              <a:t> in </a:t>
            </a:r>
            <a:r>
              <a:rPr lang="en-US" sz="1200" b="0" kern="1200" baseline="0" dirty="0" err="1" smtClean="0">
                <a:solidFill>
                  <a:schemeClr val="tx1"/>
                </a:solidFill>
                <a:latin typeface="+mn-lt"/>
                <a:ea typeface="+mn-ea"/>
                <a:cs typeface="+mn-cs"/>
              </a:rPr>
              <a:t>hepatocytes</a:t>
            </a:r>
            <a:r>
              <a:rPr lang="en-US" sz="1200" b="0" kern="1200" baseline="0" dirty="0" smtClean="0">
                <a:solidFill>
                  <a:schemeClr val="tx1"/>
                </a:solidFill>
                <a:latin typeface="+mn-lt"/>
                <a:ea typeface="+mn-ea"/>
                <a:cs typeface="+mn-cs"/>
              </a:rPr>
              <a:t> and, ultimately, in serum, resulting in the </a:t>
            </a:r>
            <a:r>
              <a:rPr lang="en-US" sz="1200" b="0" kern="1200" baseline="0" dirty="0" err="1" smtClean="0">
                <a:solidFill>
                  <a:schemeClr val="tx1"/>
                </a:solidFill>
                <a:latin typeface="+mn-lt"/>
                <a:ea typeface="+mn-ea"/>
                <a:cs typeface="+mn-cs"/>
              </a:rPr>
              <a:t>Dubin</a:t>
            </a:r>
            <a:r>
              <a:rPr lang="en-US" sz="1200" b="0" kern="1200" baseline="0" dirty="0" smtClean="0">
                <a:solidFill>
                  <a:schemeClr val="tx1"/>
                </a:solidFill>
                <a:latin typeface="+mn-lt"/>
                <a:ea typeface="+mn-ea"/>
                <a:cs typeface="+mn-cs"/>
              </a:rPr>
              <a:t>–Johnson syndrome (D), an </a:t>
            </a:r>
            <a:r>
              <a:rPr lang="en-US" sz="1200" b="0" kern="1200" baseline="0" dirty="0" err="1" smtClean="0">
                <a:solidFill>
                  <a:schemeClr val="tx1"/>
                </a:solidFill>
                <a:latin typeface="+mn-lt"/>
                <a:ea typeface="+mn-ea"/>
                <a:cs typeface="+mn-cs"/>
              </a:rPr>
              <a:t>autosomal</a:t>
            </a:r>
            <a:r>
              <a:rPr lang="en-US" sz="1200" b="0" kern="1200" baseline="0" dirty="0" smtClean="0">
                <a:solidFill>
                  <a:schemeClr val="tx1"/>
                </a:solidFill>
                <a:latin typeface="+mn-lt"/>
                <a:ea typeface="+mn-ea"/>
                <a:cs typeface="+mn-cs"/>
              </a:rPr>
              <a:t> recessive disease. Conjugated </a:t>
            </a:r>
            <a:r>
              <a:rPr lang="en-US" sz="1200" b="0" kern="1200" baseline="0" dirty="0" err="1" smtClean="0">
                <a:solidFill>
                  <a:schemeClr val="tx1"/>
                </a:solidFill>
                <a:latin typeface="+mn-lt"/>
                <a:ea typeface="+mn-ea"/>
                <a:cs typeface="+mn-cs"/>
              </a:rPr>
              <a:t>hyperbilirubinemia</a:t>
            </a:r>
            <a:r>
              <a:rPr lang="en-US" sz="1200" b="0" kern="1200" baseline="0" dirty="0" smtClean="0">
                <a:solidFill>
                  <a:schemeClr val="tx1"/>
                </a:solidFill>
                <a:latin typeface="+mn-lt"/>
                <a:ea typeface="+mn-ea"/>
                <a:cs typeface="+mn-cs"/>
              </a:rPr>
              <a:t> is also found in the Rotor syndrome, possibly virus-induced. In adults, blockade of any of the major bile ducts, especially the common bile duct, by stones or space-occupying lesions such as tumors (E) are the most common causes of conjugated </a:t>
            </a:r>
            <a:r>
              <a:rPr lang="en-US" sz="1200" b="0" kern="1200" baseline="0" dirty="0" err="1" smtClean="0">
                <a:solidFill>
                  <a:schemeClr val="tx1"/>
                </a:solidFill>
                <a:latin typeface="+mn-lt"/>
                <a:ea typeface="+mn-ea"/>
                <a:cs typeface="+mn-cs"/>
              </a:rPr>
              <a:t>hyperbilirubinemia</a:t>
            </a:r>
            <a:r>
              <a:rPr lang="en-US" sz="1200" b="0" kern="1200" baseline="0" dirty="0" smtClean="0">
                <a:solidFill>
                  <a:schemeClr val="tx1"/>
                </a:solidFill>
                <a:latin typeface="+mn-lt"/>
                <a:ea typeface="+mn-ea"/>
                <a:cs typeface="+mn-cs"/>
              </a:rPr>
              <a:t>.</a:t>
            </a:r>
            <a:endParaRPr lang="en-US" b="0" dirty="0"/>
          </a:p>
        </p:txBody>
      </p:sp>
      <p:sp>
        <p:nvSpPr>
          <p:cNvPr id="4" name="Slide Number Placeholder 3"/>
          <p:cNvSpPr>
            <a:spLocks noGrp="1"/>
          </p:cNvSpPr>
          <p:nvPr>
            <p:ph type="sldNum" sz="quarter" idx="10"/>
          </p:nvPr>
        </p:nvSpPr>
        <p:spPr/>
        <p:txBody>
          <a:bodyPr/>
          <a:lstStyle/>
          <a:p>
            <a:fld id="{82148A52-6706-8844-A4AD-0CD894E8FC3B}" type="slidenum">
              <a:rPr lang="en-US" smtClean="0"/>
              <a:pPr/>
              <a:t>15</a:t>
            </a:fld>
            <a:endParaRPr lang="en-US"/>
          </a:p>
        </p:txBody>
      </p:sp>
    </p:spTree>
    <p:extLst>
      <p:ext uri="{BB962C8B-B14F-4D97-AF65-F5344CB8AC3E}">
        <p14:creationId xmlns:p14="http://schemas.microsoft.com/office/powerpoint/2010/main" val="1661828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219D77-1218-5949-B7FA-74662DE5E15F}" type="slidenum">
              <a:rPr lang="en-US" smtClean="0"/>
              <a:pPr/>
              <a:t>16</a:t>
            </a:fld>
            <a:endParaRPr lang="en-US"/>
          </a:p>
        </p:txBody>
      </p:sp>
    </p:spTree>
    <p:extLst>
      <p:ext uri="{BB962C8B-B14F-4D97-AF65-F5344CB8AC3E}">
        <p14:creationId xmlns:p14="http://schemas.microsoft.com/office/powerpoint/2010/main" val="17530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219D77-1218-5949-B7FA-74662DE5E15F}" type="slidenum">
              <a:rPr lang="en-US" smtClean="0"/>
              <a:pPr/>
              <a:t>17</a:t>
            </a:fld>
            <a:endParaRPr lang="en-US"/>
          </a:p>
        </p:txBody>
      </p:sp>
    </p:spTree>
    <p:extLst>
      <p:ext uri="{BB962C8B-B14F-4D97-AF65-F5344CB8AC3E}">
        <p14:creationId xmlns:p14="http://schemas.microsoft.com/office/powerpoint/2010/main" val="2123474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219D77-1218-5949-B7FA-74662DE5E15F}" type="slidenum">
              <a:rPr lang="en-US" smtClean="0"/>
              <a:pPr/>
              <a:t>18</a:t>
            </a:fld>
            <a:endParaRPr lang="en-US"/>
          </a:p>
        </p:txBody>
      </p:sp>
    </p:spTree>
    <p:extLst>
      <p:ext uri="{BB962C8B-B14F-4D97-AF65-F5344CB8AC3E}">
        <p14:creationId xmlns:p14="http://schemas.microsoft.com/office/powerpoint/2010/main" val="208150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err="1" smtClean="0"/>
              <a:t>Perioperative</a:t>
            </a:r>
            <a:r>
              <a:rPr lang="en-US" dirty="0" smtClean="0"/>
              <a:t> use of the </a:t>
            </a:r>
            <a:r>
              <a:rPr lang="en-US" dirty="0" err="1" smtClean="0"/>
              <a:t>LiMON</a:t>
            </a:r>
            <a:r>
              <a:rPr lang="en-US" dirty="0" smtClean="0"/>
              <a:t> method of </a:t>
            </a:r>
            <a:r>
              <a:rPr lang="en-US" dirty="0" err="1" smtClean="0"/>
              <a:t>indocyanine</a:t>
            </a:r>
            <a:r>
              <a:rPr lang="en-US" dirty="0" smtClean="0"/>
              <a:t> green elimination measurement for the prediction and early detection of post-</a:t>
            </a:r>
            <a:r>
              <a:rPr lang="en-US" dirty="0" err="1" smtClean="0"/>
              <a:t>hepatectomy</a:t>
            </a:r>
            <a:r>
              <a:rPr lang="en-US" dirty="0" smtClean="0"/>
              <a:t> liver failure.</a:t>
            </a:r>
          </a:p>
          <a:p>
            <a:r>
              <a:rPr lang="en-US" dirty="0" smtClean="0"/>
              <a:t>de </a:t>
            </a:r>
            <a:r>
              <a:rPr lang="en-US" dirty="0" err="1" smtClean="0"/>
              <a:t>Liguori</a:t>
            </a:r>
            <a:r>
              <a:rPr lang="en-US" dirty="0" smtClean="0"/>
              <a:t> </a:t>
            </a:r>
            <a:r>
              <a:rPr lang="en-US" dirty="0" err="1" smtClean="0"/>
              <a:t>Carino</a:t>
            </a:r>
            <a:r>
              <a:rPr lang="en-US" dirty="0" smtClean="0"/>
              <a:t> N, O'Reilly DA, </a:t>
            </a:r>
            <a:r>
              <a:rPr lang="en-US" dirty="0" err="1" smtClean="0"/>
              <a:t>Dajani</a:t>
            </a:r>
            <a:r>
              <a:rPr lang="en-US" dirty="0" smtClean="0"/>
              <a:t> K, </a:t>
            </a:r>
            <a:r>
              <a:rPr lang="en-US" dirty="0" err="1" smtClean="0"/>
              <a:t>Ghaneh</a:t>
            </a:r>
            <a:r>
              <a:rPr lang="en-US" dirty="0" smtClean="0"/>
              <a:t> P, Poston GJ, Wu AV.</a:t>
            </a:r>
          </a:p>
          <a:p>
            <a:r>
              <a:rPr lang="en-US" dirty="0" smtClean="0"/>
              <a:t>Source</a:t>
            </a:r>
          </a:p>
          <a:p>
            <a:r>
              <a:rPr lang="en-US" dirty="0" smtClean="0"/>
              <a:t>Supra-Regional </a:t>
            </a:r>
            <a:r>
              <a:rPr lang="en-US" dirty="0" err="1" smtClean="0"/>
              <a:t>Hepatobiliary</a:t>
            </a:r>
            <a:r>
              <a:rPr lang="en-US" dirty="0" smtClean="0"/>
              <a:t> Unit, University Hospital </a:t>
            </a:r>
            <a:r>
              <a:rPr lang="en-US" dirty="0" err="1" smtClean="0"/>
              <a:t>Aintree</a:t>
            </a:r>
            <a:r>
              <a:rPr lang="en-US" dirty="0" smtClean="0"/>
              <a:t>, Liverpool, L9 7AL, UK. </a:t>
            </a:r>
            <a:r>
              <a:rPr lang="en-US" dirty="0" err="1" smtClean="0"/>
              <a:t>nicola.dlc@gmail.com</a:t>
            </a:r>
            <a:endParaRPr lang="en-US" dirty="0" smtClean="0"/>
          </a:p>
          <a:p>
            <a:r>
              <a:rPr lang="en-US" dirty="0" smtClean="0"/>
              <a:t>Abstract</a:t>
            </a:r>
          </a:p>
          <a:p>
            <a:r>
              <a:rPr lang="en-US" dirty="0" smtClean="0"/>
              <a:t>INTRODUCTION:</a:t>
            </a:r>
          </a:p>
          <a:p>
            <a:r>
              <a:rPr lang="en-US" dirty="0" smtClean="0"/>
              <a:t>A non-invasive liver function monitoring system, the </a:t>
            </a:r>
            <a:r>
              <a:rPr lang="en-US" dirty="0" err="1" smtClean="0"/>
              <a:t>LiMON</a:t>
            </a:r>
            <a:r>
              <a:rPr lang="en-US" dirty="0" smtClean="0"/>
              <a:t>, has been developed that measures </a:t>
            </a:r>
            <a:r>
              <a:rPr lang="en-US" dirty="0" err="1" smtClean="0"/>
              <a:t>indocyanine</a:t>
            </a:r>
            <a:r>
              <a:rPr lang="en-US" dirty="0" smtClean="0"/>
              <a:t> green (ICG) elimination by pulse </a:t>
            </a:r>
            <a:r>
              <a:rPr lang="en-US" dirty="0" err="1" smtClean="0"/>
              <a:t>spectrophotometry</a:t>
            </a:r>
            <a:r>
              <a:rPr lang="en-US" dirty="0" smtClean="0"/>
              <a:t>. The aim was to assess the relationship between pre and post-operative ICG plasma disappearance rate (ICG PDR %/min) values and the onset of post-</a:t>
            </a:r>
            <a:r>
              <a:rPr lang="en-US" dirty="0" err="1" smtClean="0"/>
              <a:t>hepatectomy</a:t>
            </a:r>
            <a:r>
              <a:rPr lang="en-US" dirty="0" smtClean="0"/>
              <a:t> liver dysfunction.</a:t>
            </a:r>
          </a:p>
          <a:p>
            <a:r>
              <a:rPr lang="en-US" dirty="0" smtClean="0"/>
              <a:t>METHODS:</a:t>
            </a:r>
          </a:p>
          <a:p>
            <a:r>
              <a:rPr lang="en-US" dirty="0" smtClean="0"/>
              <a:t>37 patients scheduled for major liver resections were selected. None had chronic liver disease. IGC PDR was measured preoperatively and on days 1, five and 10 postoperatively. On the same day, serum liver function tests were measured.</a:t>
            </a:r>
          </a:p>
          <a:p>
            <a:r>
              <a:rPr lang="en-US" dirty="0" smtClean="0"/>
              <a:t>RESULTS:</a:t>
            </a:r>
          </a:p>
          <a:p>
            <a:r>
              <a:rPr lang="en-US" dirty="0" smtClean="0"/>
              <a:t>The median preoperative and post-operative day 1 ICG PDR for the patients who developed liver dysfunction was significantly lower compared to those who did not (</a:t>
            </a:r>
            <a:r>
              <a:rPr lang="en-US" dirty="0" err="1" smtClean="0"/>
              <a:t>p</a:t>
            </a:r>
            <a:r>
              <a:rPr lang="en-US" dirty="0" smtClean="0"/>
              <a:t>=0.044, </a:t>
            </a:r>
            <a:r>
              <a:rPr lang="en-US" dirty="0" err="1" smtClean="0"/>
              <a:t>p</a:t>
            </a:r>
            <a:r>
              <a:rPr lang="en-US" dirty="0" smtClean="0"/>
              <a:t>=0.014). Significant correlation was found between ICG PDR measurement taken on postoperative day 1 and </a:t>
            </a:r>
            <a:r>
              <a:rPr lang="en-US" dirty="0" err="1" smtClean="0"/>
              <a:t>bilirubin</a:t>
            </a:r>
            <a:r>
              <a:rPr lang="en-US" dirty="0" smtClean="0"/>
              <a:t> level on day 1 (</a:t>
            </a:r>
            <a:r>
              <a:rPr lang="en-US" dirty="0" err="1" smtClean="0"/>
              <a:t>p</a:t>
            </a:r>
            <a:r>
              <a:rPr lang="en-US" dirty="0" smtClean="0"/>
              <a:t>=0.002), 5 (</a:t>
            </a:r>
            <a:r>
              <a:rPr lang="en-US" dirty="0" err="1" smtClean="0"/>
              <a:t>p</a:t>
            </a:r>
            <a:r>
              <a:rPr lang="en-US" dirty="0" smtClean="0"/>
              <a:t>=&lt;0.001) and 10 (</a:t>
            </a:r>
            <a:r>
              <a:rPr lang="en-US" dirty="0" err="1" smtClean="0"/>
              <a:t>p</a:t>
            </a:r>
            <a:r>
              <a:rPr lang="en-US" dirty="0" smtClean="0"/>
              <a:t>=0.001). The same was true for ICG PDR on post-operative day 1 and albumin level on day 5 and 10 (</a:t>
            </a:r>
            <a:r>
              <a:rPr lang="en-US" dirty="0" err="1" smtClean="0"/>
              <a:t>p</a:t>
            </a:r>
            <a:r>
              <a:rPr lang="en-US" dirty="0" smtClean="0"/>
              <a:t>=0.003, </a:t>
            </a:r>
            <a:r>
              <a:rPr lang="en-US" dirty="0" err="1" smtClean="0"/>
              <a:t>p</a:t>
            </a:r>
            <a:r>
              <a:rPr lang="en-US" dirty="0" smtClean="0"/>
              <a:t>&lt;0.001).</a:t>
            </a:r>
          </a:p>
          <a:p>
            <a:r>
              <a:rPr lang="en-US" dirty="0" smtClean="0"/>
              <a:t>DISCUSSION:</a:t>
            </a:r>
          </a:p>
          <a:p>
            <a:r>
              <a:rPr lang="en-US" dirty="0" err="1" smtClean="0"/>
              <a:t>LiMON</a:t>
            </a:r>
            <a:r>
              <a:rPr lang="en-US" dirty="0" smtClean="0"/>
              <a:t> ICG PDR measured by pulse </a:t>
            </a:r>
            <a:r>
              <a:rPr lang="en-US" dirty="0" err="1" smtClean="0"/>
              <a:t>spectophotometry</a:t>
            </a:r>
            <a:r>
              <a:rPr lang="en-US" dirty="0" smtClean="0"/>
              <a:t> is a quick, non-invasive and reliable liver function test in patients undergoing liver resection that aids in the prediction and early detection of post-</a:t>
            </a:r>
            <a:r>
              <a:rPr lang="en-US" dirty="0" err="1" smtClean="0"/>
              <a:t>hepatectomy</a:t>
            </a:r>
            <a:r>
              <a:rPr lang="en-US" dirty="0" smtClean="0"/>
              <a:t> liver dysfunction.</a:t>
            </a:r>
          </a:p>
          <a:p>
            <a:endParaRPr lang="en-US" dirty="0"/>
          </a:p>
        </p:txBody>
      </p:sp>
      <p:sp>
        <p:nvSpPr>
          <p:cNvPr id="4" name="Slide Number Placeholder 3"/>
          <p:cNvSpPr>
            <a:spLocks noGrp="1"/>
          </p:cNvSpPr>
          <p:nvPr>
            <p:ph type="sldNum" sz="quarter" idx="10"/>
          </p:nvPr>
        </p:nvSpPr>
        <p:spPr/>
        <p:txBody>
          <a:bodyPr/>
          <a:lstStyle/>
          <a:p>
            <a:fld id="{82148A52-6706-8844-A4AD-0CD894E8FC3B}" type="slidenum">
              <a:rPr lang="en-US" smtClean="0"/>
              <a:pPr/>
              <a:t>20</a:t>
            </a:fld>
            <a:endParaRPr lang="en-US"/>
          </a:p>
        </p:txBody>
      </p:sp>
    </p:spTree>
    <p:extLst>
      <p:ext uri="{BB962C8B-B14F-4D97-AF65-F5344CB8AC3E}">
        <p14:creationId xmlns:p14="http://schemas.microsoft.com/office/powerpoint/2010/main" val="126844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7F8BBD-DF65-A947-86BA-A5362B049D80}" type="slidenum">
              <a:rPr lang="en-US" smtClean="0"/>
              <a:pPr/>
              <a:t>27</a:t>
            </a:fld>
            <a:endParaRPr lang="en-US"/>
          </a:p>
        </p:txBody>
      </p:sp>
    </p:spTree>
    <p:extLst>
      <p:ext uri="{BB962C8B-B14F-4D97-AF65-F5344CB8AC3E}">
        <p14:creationId xmlns:p14="http://schemas.microsoft.com/office/powerpoint/2010/main" val="99165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7F8BBD-DF65-A947-86BA-A5362B049D80}" type="slidenum">
              <a:rPr lang="en-US" smtClean="0"/>
              <a:pPr/>
              <a:t>28</a:t>
            </a:fld>
            <a:endParaRPr lang="en-US"/>
          </a:p>
        </p:txBody>
      </p:sp>
    </p:spTree>
    <p:extLst>
      <p:ext uri="{BB962C8B-B14F-4D97-AF65-F5344CB8AC3E}">
        <p14:creationId xmlns:p14="http://schemas.microsoft.com/office/powerpoint/2010/main" val="12705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AE136A-B0C6-184B-A241-8D3F9E108A66}" type="datetimeFigureOut">
              <a:rPr lang="en-US" smtClean="0"/>
              <a:pPr/>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055F3-A3B1-E14A-87DC-948052F42EE6}" type="slidenum">
              <a:rPr lang="en-US" smtClean="0"/>
              <a:pPr/>
              <a:t>‹#›</a:t>
            </a:fld>
            <a:endParaRPr lang="en-US"/>
          </a:p>
        </p:txBody>
      </p:sp>
    </p:spTree>
    <p:extLst>
      <p:ext uri="{BB962C8B-B14F-4D97-AF65-F5344CB8AC3E}">
        <p14:creationId xmlns:p14="http://schemas.microsoft.com/office/powerpoint/2010/main" val="1937896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AE136A-B0C6-184B-A241-8D3F9E108A66}" type="datetimeFigureOut">
              <a:rPr lang="en-US" smtClean="0"/>
              <a:pPr/>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055F3-A3B1-E14A-87DC-948052F42EE6}" type="slidenum">
              <a:rPr lang="en-US" smtClean="0"/>
              <a:pPr/>
              <a:t>‹#›</a:t>
            </a:fld>
            <a:endParaRPr lang="en-US"/>
          </a:p>
        </p:txBody>
      </p:sp>
    </p:spTree>
    <p:extLst>
      <p:ext uri="{BB962C8B-B14F-4D97-AF65-F5344CB8AC3E}">
        <p14:creationId xmlns:p14="http://schemas.microsoft.com/office/powerpoint/2010/main" val="194799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AE136A-B0C6-184B-A241-8D3F9E108A66}" type="datetimeFigureOut">
              <a:rPr lang="en-US" smtClean="0"/>
              <a:pPr/>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055F3-A3B1-E14A-87DC-948052F42EE6}" type="slidenum">
              <a:rPr lang="en-US" smtClean="0"/>
              <a:pPr/>
              <a:t>‹#›</a:t>
            </a:fld>
            <a:endParaRPr lang="en-US"/>
          </a:p>
        </p:txBody>
      </p:sp>
    </p:spTree>
    <p:extLst>
      <p:ext uri="{BB962C8B-B14F-4D97-AF65-F5344CB8AC3E}">
        <p14:creationId xmlns:p14="http://schemas.microsoft.com/office/powerpoint/2010/main" val="162612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AE136A-B0C6-184B-A241-8D3F9E108A66}" type="datetimeFigureOut">
              <a:rPr lang="en-US" smtClean="0"/>
              <a:pPr/>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055F3-A3B1-E14A-87DC-948052F42EE6}"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0" y="6126480"/>
            <a:ext cx="767329" cy="731520"/>
          </a:xfrm>
          <a:prstGeom prst="rect">
            <a:avLst/>
          </a:prstGeom>
        </p:spPr>
      </p:pic>
    </p:spTree>
    <p:extLst>
      <p:ext uri="{BB962C8B-B14F-4D97-AF65-F5344CB8AC3E}">
        <p14:creationId xmlns:p14="http://schemas.microsoft.com/office/powerpoint/2010/main" val="1492022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AE136A-B0C6-184B-A241-8D3F9E108A66}" type="datetimeFigureOut">
              <a:rPr lang="en-US" smtClean="0"/>
              <a:pPr/>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055F3-A3B1-E14A-87DC-948052F42EE6}" type="slidenum">
              <a:rPr lang="en-US" smtClean="0"/>
              <a:pPr/>
              <a:t>‹#›</a:t>
            </a:fld>
            <a:endParaRPr lang="en-US"/>
          </a:p>
        </p:txBody>
      </p:sp>
    </p:spTree>
    <p:extLst>
      <p:ext uri="{BB962C8B-B14F-4D97-AF65-F5344CB8AC3E}">
        <p14:creationId xmlns:p14="http://schemas.microsoft.com/office/powerpoint/2010/main" val="263258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AE136A-B0C6-184B-A241-8D3F9E108A66}" type="datetimeFigureOut">
              <a:rPr lang="en-US" smtClean="0"/>
              <a:pPr/>
              <a:t>5/1/18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055F3-A3B1-E14A-87DC-948052F42EE6}" type="slidenum">
              <a:rPr lang="en-US" smtClean="0"/>
              <a:pPr/>
              <a:t>‹#›</a:t>
            </a:fld>
            <a:endParaRPr lang="en-US"/>
          </a:p>
        </p:txBody>
      </p:sp>
    </p:spTree>
    <p:extLst>
      <p:ext uri="{BB962C8B-B14F-4D97-AF65-F5344CB8AC3E}">
        <p14:creationId xmlns:p14="http://schemas.microsoft.com/office/powerpoint/2010/main" val="77208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AE136A-B0C6-184B-A241-8D3F9E108A66}" type="datetimeFigureOut">
              <a:rPr lang="en-US" smtClean="0"/>
              <a:pPr/>
              <a:t>5/1/18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3055F3-A3B1-E14A-87DC-948052F42EE6}" type="slidenum">
              <a:rPr lang="en-US" smtClean="0"/>
              <a:pPr/>
              <a:t>‹#›</a:t>
            </a:fld>
            <a:endParaRPr lang="en-US"/>
          </a:p>
        </p:txBody>
      </p:sp>
    </p:spTree>
    <p:extLst>
      <p:ext uri="{BB962C8B-B14F-4D97-AF65-F5344CB8AC3E}">
        <p14:creationId xmlns:p14="http://schemas.microsoft.com/office/powerpoint/2010/main" val="1363996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AE136A-B0C6-184B-A241-8D3F9E108A66}" type="datetimeFigureOut">
              <a:rPr lang="en-US" smtClean="0"/>
              <a:pPr/>
              <a:t>5/1/18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3055F3-A3B1-E14A-87DC-948052F42EE6}" type="slidenum">
              <a:rPr lang="en-US" smtClean="0"/>
              <a:pPr/>
              <a:t>‹#›</a:t>
            </a:fld>
            <a:endParaRPr lang="en-US"/>
          </a:p>
        </p:txBody>
      </p:sp>
    </p:spTree>
    <p:extLst>
      <p:ext uri="{BB962C8B-B14F-4D97-AF65-F5344CB8AC3E}">
        <p14:creationId xmlns:p14="http://schemas.microsoft.com/office/powerpoint/2010/main" val="308302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AE136A-B0C6-184B-A241-8D3F9E108A66}" type="datetimeFigureOut">
              <a:rPr lang="en-US" smtClean="0"/>
              <a:pPr/>
              <a:t>5/1/18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3055F3-A3B1-E14A-87DC-948052F42EE6}" type="slidenum">
              <a:rPr lang="en-US" smtClean="0"/>
              <a:pPr/>
              <a:t>‹#›</a:t>
            </a:fld>
            <a:endParaRPr lang="en-US"/>
          </a:p>
        </p:txBody>
      </p:sp>
    </p:spTree>
    <p:extLst>
      <p:ext uri="{BB962C8B-B14F-4D97-AF65-F5344CB8AC3E}">
        <p14:creationId xmlns:p14="http://schemas.microsoft.com/office/powerpoint/2010/main" val="1913174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AE136A-B0C6-184B-A241-8D3F9E108A66}" type="datetimeFigureOut">
              <a:rPr lang="en-US" smtClean="0"/>
              <a:pPr/>
              <a:t>5/1/18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055F3-A3B1-E14A-87DC-948052F42EE6}" type="slidenum">
              <a:rPr lang="en-US" smtClean="0"/>
              <a:pPr/>
              <a:t>‹#›</a:t>
            </a:fld>
            <a:endParaRPr lang="en-US"/>
          </a:p>
        </p:txBody>
      </p:sp>
    </p:spTree>
    <p:extLst>
      <p:ext uri="{BB962C8B-B14F-4D97-AF65-F5344CB8AC3E}">
        <p14:creationId xmlns:p14="http://schemas.microsoft.com/office/powerpoint/2010/main" val="450183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AE136A-B0C6-184B-A241-8D3F9E108A66}" type="datetimeFigureOut">
              <a:rPr lang="en-US" smtClean="0"/>
              <a:pPr/>
              <a:t>5/1/18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055F3-A3B1-E14A-87DC-948052F42EE6}" type="slidenum">
              <a:rPr lang="en-US" smtClean="0"/>
              <a:pPr/>
              <a:t>‹#›</a:t>
            </a:fld>
            <a:endParaRPr lang="en-US"/>
          </a:p>
        </p:txBody>
      </p:sp>
    </p:spTree>
    <p:extLst>
      <p:ext uri="{BB962C8B-B14F-4D97-AF65-F5344CB8AC3E}">
        <p14:creationId xmlns:p14="http://schemas.microsoft.com/office/powerpoint/2010/main" val="6467759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1AE136A-B0C6-184B-A241-8D3F9E108A66}" type="datetimeFigureOut">
              <a:rPr lang="en-US" smtClean="0"/>
              <a:pPr/>
              <a:t>5/1/18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3055F3-A3B1-E14A-87DC-948052F42EE6}" type="slidenum">
              <a:rPr lang="en-US" smtClean="0"/>
              <a:pPr/>
              <a:t>‹#›</a:t>
            </a:fld>
            <a:endParaRPr lang="en-US"/>
          </a:p>
        </p:txBody>
      </p:sp>
    </p:spTree>
    <p:extLst>
      <p:ext uri="{BB962C8B-B14F-4D97-AF65-F5344CB8AC3E}">
        <p14:creationId xmlns:p14="http://schemas.microsoft.com/office/powerpoint/2010/main" val="153428774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Liver Resection: Strategies to Protect the Remnant Liver after Major </a:t>
            </a:r>
            <a:r>
              <a:rPr lang="en-US" b="1" dirty="0" err="1"/>
              <a:t>Hepatectomies</a:t>
            </a:r>
            <a:r>
              <a:rPr lang="en-US" b="1" dirty="0"/>
              <a:t> </a:t>
            </a:r>
            <a:r>
              <a:rPr lang="en-US" dirty="0" smtClean="0"/>
              <a:t/>
            </a:r>
            <a:br>
              <a:rPr lang="en-US" dirty="0" smtClean="0"/>
            </a:br>
            <a:endParaRPr lang="en-US" dirty="0"/>
          </a:p>
        </p:txBody>
      </p:sp>
      <p:sp>
        <p:nvSpPr>
          <p:cNvPr id="3" name="Subtitle 2"/>
          <p:cNvSpPr>
            <a:spLocks noGrp="1"/>
          </p:cNvSpPr>
          <p:nvPr>
            <p:ph type="subTitle" idx="1"/>
          </p:nvPr>
        </p:nvSpPr>
        <p:spPr/>
        <p:txBody>
          <a:bodyPr>
            <a:normAutofit/>
          </a:bodyPr>
          <a:lstStyle/>
          <a:p>
            <a:r>
              <a:rPr lang="en-US" sz="2800" b="1" dirty="0" err="1" smtClean="0"/>
              <a:t>Gebhard</a:t>
            </a:r>
            <a:r>
              <a:rPr lang="en-US" sz="2800" b="1" dirty="0" smtClean="0"/>
              <a:t> Wagener</a:t>
            </a:r>
          </a:p>
          <a:p>
            <a:r>
              <a:rPr lang="en-US" sz="2400" dirty="0" smtClean="0"/>
              <a:t>Columbia University Medical Center</a:t>
            </a:r>
          </a:p>
          <a:p>
            <a:r>
              <a:rPr lang="en-US" sz="2400" dirty="0" smtClean="0"/>
              <a:t>New York, NY</a:t>
            </a:r>
            <a:endParaRPr lang="en-US" sz="2400" dirty="0"/>
          </a:p>
        </p:txBody>
      </p:sp>
      <p:pic>
        <p:nvPicPr>
          <p:cNvPr id="4" name="Picture 3"/>
          <p:cNvPicPr>
            <a:picLocks noChangeAspect="1"/>
          </p:cNvPicPr>
          <p:nvPr/>
        </p:nvPicPr>
        <p:blipFill>
          <a:blip r:embed="rId2"/>
          <a:stretch>
            <a:fillRect/>
          </a:stretch>
        </p:blipFill>
        <p:spPr>
          <a:xfrm>
            <a:off x="7705259" y="0"/>
            <a:ext cx="1438741" cy="1371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Types of resection: “</a:t>
            </a:r>
            <a:r>
              <a:rPr lang="en-US" sz="3600" dirty="0" err="1" smtClean="0"/>
              <a:t>Trisegmentectomy</a:t>
            </a:r>
            <a:r>
              <a:rPr lang="en-US" sz="3600" dirty="0" smtClean="0"/>
              <a:t>”</a:t>
            </a:r>
            <a:endParaRPr lang="en-US" sz="3600" dirty="0"/>
          </a:p>
        </p:txBody>
      </p:sp>
      <p:sp>
        <p:nvSpPr>
          <p:cNvPr id="3" name="Content Placeholder 2"/>
          <p:cNvSpPr>
            <a:spLocks noGrp="1"/>
          </p:cNvSpPr>
          <p:nvPr>
            <p:ph idx="1"/>
          </p:nvPr>
        </p:nvSpPr>
        <p:spPr>
          <a:xfrm>
            <a:off x="285416" y="1600200"/>
            <a:ext cx="8229600" cy="4525963"/>
          </a:xfrm>
        </p:spPr>
        <p:txBody>
          <a:bodyPr>
            <a:normAutofit/>
          </a:bodyPr>
          <a:lstStyle/>
          <a:p>
            <a:r>
              <a:rPr lang="en-US" sz="2400" dirty="0" smtClean="0"/>
              <a:t>Better: Extended Right </a:t>
            </a:r>
            <a:r>
              <a:rPr lang="en-US" sz="2400" dirty="0" err="1" smtClean="0"/>
              <a:t>Segmentectomy</a:t>
            </a:r>
            <a:endParaRPr lang="en-US" sz="2400" dirty="0" smtClean="0"/>
          </a:p>
          <a:p>
            <a:r>
              <a:rPr lang="en-US" sz="2400" b="1" dirty="0" smtClean="0"/>
              <a:t>Segment 5-8 and 1 and 4 </a:t>
            </a:r>
          </a:p>
          <a:p>
            <a:pPr lvl="1"/>
            <a:r>
              <a:rPr lang="en-US" sz="2000" dirty="0" smtClean="0"/>
              <a:t>Five, not three segments</a:t>
            </a:r>
          </a:p>
          <a:p>
            <a:r>
              <a:rPr lang="en-US" sz="2400" b="1" dirty="0" smtClean="0"/>
              <a:t>60-70% of liver volume</a:t>
            </a:r>
          </a:p>
          <a:p>
            <a:endParaRPr lang="en-US" sz="2400" dirty="0" smtClean="0"/>
          </a:p>
          <a:p>
            <a:endParaRPr lang="en-US" sz="2400" dirty="0"/>
          </a:p>
        </p:txBody>
      </p:sp>
      <p:pic>
        <p:nvPicPr>
          <p:cNvPr id="4" name="Picture 3"/>
          <p:cNvPicPr>
            <a:picLocks noChangeAspect="1"/>
          </p:cNvPicPr>
          <p:nvPr/>
        </p:nvPicPr>
        <p:blipFill>
          <a:blip r:embed="rId2"/>
          <a:stretch>
            <a:fillRect/>
          </a:stretch>
        </p:blipFill>
        <p:spPr>
          <a:xfrm>
            <a:off x="4042265" y="2446228"/>
            <a:ext cx="5101735" cy="4060400"/>
          </a:xfrm>
          <a:prstGeom prst="rect">
            <a:avLst/>
          </a:prstGeom>
        </p:spPr>
      </p:pic>
      <p:sp>
        <p:nvSpPr>
          <p:cNvPr id="5" name="Oval 4"/>
          <p:cNvSpPr/>
          <p:nvPr/>
        </p:nvSpPr>
        <p:spPr>
          <a:xfrm>
            <a:off x="4042265" y="3016985"/>
            <a:ext cx="3778120" cy="3289878"/>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Types of resection: Left </a:t>
            </a:r>
            <a:r>
              <a:rPr lang="en-US" sz="3600" dirty="0" err="1" smtClean="0"/>
              <a:t>Hepatectomy</a:t>
            </a:r>
            <a:endParaRPr lang="en-US" sz="3600" dirty="0"/>
          </a:p>
        </p:txBody>
      </p:sp>
      <p:sp>
        <p:nvSpPr>
          <p:cNvPr id="3" name="Content Placeholder 2"/>
          <p:cNvSpPr>
            <a:spLocks noGrp="1"/>
          </p:cNvSpPr>
          <p:nvPr>
            <p:ph idx="1"/>
          </p:nvPr>
        </p:nvSpPr>
        <p:spPr>
          <a:xfrm>
            <a:off x="285416" y="1600200"/>
            <a:ext cx="8229600" cy="4525963"/>
          </a:xfrm>
        </p:spPr>
        <p:txBody>
          <a:bodyPr>
            <a:normAutofit/>
          </a:bodyPr>
          <a:lstStyle/>
          <a:p>
            <a:r>
              <a:rPr lang="en-US" sz="2400" b="1" dirty="0" smtClean="0"/>
              <a:t>Segments 2-4</a:t>
            </a:r>
          </a:p>
          <a:p>
            <a:r>
              <a:rPr lang="en-US" sz="2400" b="1" dirty="0" smtClean="0"/>
              <a:t>30-45 % liver volume </a:t>
            </a:r>
            <a:r>
              <a:rPr lang="en-US" sz="2400" b="1" dirty="0" err="1" smtClean="0"/>
              <a:t>resected</a:t>
            </a:r>
            <a:endParaRPr lang="en-US" sz="2400" b="1" dirty="0" smtClean="0"/>
          </a:p>
          <a:p>
            <a:endParaRPr lang="en-US" sz="2400" dirty="0" smtClean="0"/>
          </a:p>
          <a:p>
            <a:endParaRPr lang="en-US" sz="2400" dirty="0"/>
          </a:p>
        </p:txBody>
      </p:sp>
      <p:pic>
        <p:nvPicPr>
          <p:cNvPr id="4" name="Picture 3"/>
          <p:cNvPicPr>
            <a:picLocks noChangeAspect="1"/>
          </p:cNvPicPr>
          <p:nvPr/>
        </p:nvPicPr>
        <p:blipFill>
          <a:blip r:embed="rId2"/>
          <a:stretch>
            <a:fillRect/>
          </a:stretch>
        </p:blipFill>
        <p:spPr>
          <a:xfrm>
            <a:off x="4042265" y="2446228"/>
            <a:ext cx="5101735" cy="4060400"/>
          </a:xfrm>
          <a:prstGeom prst="rect">
            <a:avLst/>
          </a:prstGeom>
        </p:spPr>
      </p:pic>
      <p:sp>
        <p:nvSpPr>
          <p:cNvPr id="5" name="Oval 4"/>
          <p:cNvSpPr/>
          <p:nvPr/>
        </p:nvSpPr>
        <p:spPr>
          <a:xfrm>
            <a:off x="6892785" y="3007513"/>
            <a:ext cx="2251215" cy="2728594"/>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Types of resection: Left Lateral </a:t>
            </a:r>
            <a:r>
              <a:rPr lang="en-US" sz="3600" dirty="0" err="1" smtClean="0"/>
              <a:t>sectionectomy</a:t>
            </a:r>
            <a:r>
              <a:rPr lang="en-US" sz="3600" dirty="0" smtClean="0"/>
              <a:t> </a:t>
            </a:r>
            <a:endParaRPr lang="en-US" sz="3600" dirty="0"/>
          </a:p>
        </p:txBody>
      </p:sp>
      <p:sp>
        <p:nvSpPr>
          <p:cNvPr id="3" name="Content Placeholder 2"/>
          <p:cNvSpPr>
            <a:spLocks noGrp="1"/>
          </p:cNvSpPr>
          <p:nvPr>
            <p:ph idx="1"/>
          </p:nvPr>
        </p:nvSpPr>
        <p:spPr>
          <a:xfrm>
            <a:off x="285416" y="1600200"/>
            <a:ext cx="8229600" cy="4525963"/>
          </a:xfrm>
        </p:spPr>
        <p:txBody>
          <a:bodyPr>
            <a:normAutofit/>
          </a:bodyPr>
          <a:lstStyle/>
          <a:p>
            <a:r>
              <a:rPr lang="en-US" sz="2400" b="1" dirty="0" smtClean="0"/>
              <a:t>Segments 2 and 3</a:t>
            </a:r>
          </a:p>
          <a:p>
            <a:r>
              <a:rPr lang="en-US" sz="2400" b="1" dirty="0" smtClean="0"/>
              <a:t>25</a:t>
            </a:r>
            <a:r>
              <a:rPr lang="en-US" sz="2400" b="1" smtClean="0"/>
              <a:t>-30 % </a:t>
            </a:r>
            <a:r>
              <a:rPr lang="en-US" sz="2400" b="1" dirty="0" smtClean="0"/>
              <a:t>liver volume </a:t>
            </a:r>
            <a:r>
              <a:rPr lang="en-US" sz="2400" b="1" dirty="0" err="1" smtClean="0"/>
              <a:t>resected</a:t>
            </a:r>
            <a:endParaRPr lang="en-US" sz="2400" b="1" dirty="0" smtClean="0"/>
          </a:p>
          <a:p>
            <a:endParaRPr lang="en-US" sz="2400" dirty="0" smtClean="0"/>
          </a:p>
          <a:p>
            <a:endParaRPr lang="en-US" sz="2400" dirty="0"/>
          </a:p>
        </p:txBody>
      </p:sp>
      <p:pic>
        <p:nvPicPr>
          <p:cNvPr id="4" name="Picture 3"/>
          <p:cNvPicPr>
            <a:picLocks noChangeAspect="1"/>
          </p:cNvPicPr>
          <p:nvPr/>
        </p:nvPicPr>
        <p:blipFill>
          <a:blip r:embed="rId2"/>
          <a:stretch>
            <a:fillRect/>
          </a:stretch>
        </p:blipFill>
        <p:spPr>
          <a:xfrm>
            <a:off x="4042265" y="2446228"/>
            <a:ext cx="5101735" cy="4060400"/>
          </a:xfrm>
          <a:prstGeom prst="rect">
            <a:avLst/>
          </a:prstGeom>
        </p:spPr>
      </p:pic>
      <p:sp>
        <p:nvSpPr>
          <p:cNvPr id="5" name="Oval 4"/>
          <p:cNvSpPr/>
          <p:nvPr/>
        </p:nvSpPr>
        <p:spPr>
          <a:xfrm>
            <a:off x="7435075" y="3007513"/>
            <a:ext cx="1708925" cy="2728594"/>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Assessment of the residual liver</a:t>
            </a:r>
            <a:endParaRPr lang="en-US" sz="4000" dirty="0"/>
          </a:p>
        </p:txBody>
      </p:sp>
      <p:sp>
        <p:nvSpPr>
          <p:cNvPr id="3" name="Content Placeholder 2"/>
          <p:cNvSpPr>
            <a:spLocks noGrp="1"/>
          </p:cNvSpPr>
          <p:nvPr>
            <p:ph idx="1"/>
          </p:nvPr>
        </p:nvSpPr>
        <p:spPr/>
        <p:txBody>
          <a:bodyPr/>
          <a:lstStyle/>
          <a:p>
            <a:r>
              <a:rPr lang="en-US" dirty="0" smtClean="0"/>
              <a:t>Remnant liver volume to total liver volume (RLV/TLV ratio)</a:t>
            </a:r>
          </a:p>
          <a:p>
            <a:pPr lvl="1"/>
            <a:r>
              <a:rPr lang="en-US" dirty="0" smtClean="0"/>
              <a:t>Commonly used for resection </a:t>
            </a:r>
          </a:p>
          <a:p>
            <a:pPr lvl="1"/>
            <a:r>
              <a:rPr lang="en-US" dirty="0" smtClean="0"/>
              <a:t>20-25% considered safe with healthy liver</a:t>
            </a:r>
          </a:p>
          <a:p>
            <a:r>
              <a:rPr lang="en-US" dirty="0" smtClean="0"/>
              <a:t>Remnant liver to body volume (RLV/BW ratio)</a:t>
            </a:r>
          </a:p>
          <a:p>
            <a:pPr lvl="1"/>
            <a:r>
              <a:rPr lang="en-US" dirty="0" smtClean="0"/>
              <a:t>For liver donations</a:t>
            </a:r>
          </a:p>
          <a:p>
            <a:pPr lvl="1"/>
            <a:endParaRPr lang="en-US" dirty="0" smtClean="0"/>
          </a:p>
          <a:p>
            <a:endParaRPr lang="en-US" dirty="0"/>
          </a:p>
        </p:txBody>
      </p:sp>
      <p:pic>
        <p:nvPicPr>
          <p:cNvPr id="4" name="Picture 3"/>
          <p:cNvPicPr>
            <a:picLocks noChangeAspect="1"/>
          </p:cNvPicPr>
          <p:nvPr/>
        </p:nvPicPr>
        <p:blipFill>
          <a:blip r:embed="rId2"/>
          <a:stretch>
            <a:fillRect/>
          </a:stretch>
        </p:blipFill>
        <p:spPr>
          <a:xfrm>
            <a:off x="5093620" y="4267200"/>
            <a:ext cx="3672428" cy="18288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Assessment of the residual liver</a:t>
            </a:r>
            <a:endParaRPr lang="en-US" sz="4000" dirty="0"/>
          </a:p>
        </p:txBody>
      </p:sp>
      <p:sp>
        <p:nvSpPr>
          <p:cNvPr id="3" name="Content Placeholder 2"/>
          <p:cNvSpPr>
            <a:spLocks noGrp="1"/>
          </p:cNvSpPr>
          <p:nvPr>
            <p:ph idx="1"/>
          </p:nvPr>
        </p:nvSpPr>
        <p:spPr>
          <a:xfrm>
            <a:off x="304220" y="1600200"/>
            <a:ext cx="8153400" cy="4495800"/>
          </a:xfrm>
        </p:spPr>
        <p:txBody>
          <a:bodyPr/>
          <a:lstStyle/>
          <a:p>
            <a:pPr>
              <a:buNone/>
            </a:pPr>
            <a:r>
              <a:rPr lang="en-US" b="1" dirty="0" smtClean="0"/>
              <a:t>Contraindications for resection</a:t>
            </a:r>
          </a:p>
          <a:p>
            <a:r>
              <a:rPr lang="en-US" dirty="0" smtClean="0"/>
              <a:t>Any Child C</a:t>
            </a:r>
          </a:p>
          <a:p>
            <a:r>
              <a:rPr lang="en-US" dirty="0" smtClean="0"/>
              <a:t>Child B: RLV/TLV ratio &lt; 40% </a:t>
            </a:r>
          </a:p>
          <a:p>
            <a:r>
              <a:rPr lang="en-US" dirty="0" smtClean="0"/>
              <a:t>Child A: RLV/TLV ratio &lt; 30% (?) </a:t>
            </a:r>
          </a:p>
          <a:p>
            <a:endParaRPr lang="en-US" dirty="0" smtClean="0"/>
          </a:p>
          <a:p>
            <a:r>
              <a:rPr lang="en-US" dirty="0" smtClean="0"/>
              <a:t>Mortality Child A: 14% vs. 1% without cirrhosis</a:t>
            </a:r>
            <a:endParaRPr lang="en-US" dirty="0"/>
          </a:p>
        </p:txBody>
      </p:sp>
      <p:sp>
        <p:nvSpPr>
          <p:cNvPr id="4" name="Rectangle 3"/>
          <p:cNvSpPr/>
          <p:nvPr/>
        </p:nvSpPr>
        <p:spPr>
          <a:xfrm>
            <a:off x="5697136" y="6488668"/>
            <a:ext cx="3574228" cy="369332"/>
          </a:xfrm>
          <a:prstGeom prst="rect">
            <a:avLst/>
          </a:prstGeom>
        </p:spPr>
        <p:txBody>
          <a:bodyPr wrap="none">
            <a:spAutoFit/>
          </a:bodyPr>
          <a:lstStyle/>
          <a:p>
            <a:r>
              <a:rPr lang="en-US" u="sng" dirty="0" smtClean="0"/>
              <a:t>Am J Surg. 1995 Jan;169(1):28-34</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pPr algn="l"/>
            <a:r>
              <a:rPr lang="en-US" sz="4000" dirty="0" smtClean="0">
                <a:latin typeface="+mn-lt"/>
              </a:rPr>
              <a:t>Liver function tests</a:t>
            </a:r>
            <a:endParaRPr lang="en-US" sz="4000" dirty="0">
              <a:latin typeface="+mn-lt"/>
            </a:endParaRPr>
          </a:p>
        </p:txBody>
      </p:sp>
      <p:sp>
        <p:nvSpPr>
          <p:cNvPr id="3" name="Content Placeholder 2"/>
          <p:cNvSpPr>
            <a:spLocks noGrp="1"/>
          </p:cNvSpPr>
          <p:nvPr>
            <p:ph idx="1"/>
          </p:nvPr>
        </p:nvSpPr>
        <p:spPr>
          <a:xfrm>
            <a:off x="0" y="2524416"/>
            <a:ext cx="9144000" cy="4333583"/>
          </a:xfrm>
        </p:spPr>
        <p:txBody>
          <a:bodyPr numCol="1">
            <a:normAutofit/>
          </a:bodyPr>
          <a:lstStyle/>
          <a:p>
            <a:pPr algn="ctr">
              <a:buNone/>
            </a:pPr>
            <a:r>
              <a:rPr lang="en-US" sz="2400" b="1" u="sng" dirty="0" smtClean="0">
                <a:latin typeface="+mn-lt"/>
              </a:rPr>
              <a:t>Phase II </a:t>
            </a:r>
            <a:r>
              <a:rPr lang="en-US" sz="2400" b="1" u="sng" dirty="0" err="1" smtClean="0">
                <a:latin typeface="+mn-lt"/>
              </a:rPr>
              <a:t>glucuronidation</a:t>
            </a:r>
            <a:endParaRPr lang="en-US" sz="2400" b="1" u="sng" dirty="0" smtClean="0">
              <a:latin typeface="+mn-lt"/>
            </a:endParaRPr>
          </a:p>
          <a:p>
            <a:r>
              <a:rPr lang="en-US" sz="2400" b="1" dirty="0" smtClean="0">
                <a:latin typeface="+mn-lt"/>
              </a:rPr>
              <a:t>Total </a:t>
            </a:r>
            <a:r>
              <a:rPr lang="en-US" sz="2400" b="1" dirty="0" err="1" smtClean="0">
                <a:latin typeface="+mn-lt"/>
              </a:rPr>
              <a:t>bilirubin</a:t>
            </a:r>
            <a:r>
              <a:rPr lang="en-US" sz="2400" b="1" dirty="0" smtClean="0">
                <a:latin typeface="+mn-lt"/>
              </a:rPr>
              <a:t> </a:t>
            </a:r>
            <a:r>
              <a:rPr lang="en-US" sz="2400" dirty="0" smtClean="0">
                <a:latin typeface="+mn-lt"/>
              </a:rPr>
              <a:t>is a late marker: Not very sensitive to hypoxia </a:t>
            </a:r>
          </a:p>
          <a:p>
            <a:pPr lvl="1"/>
            <a:r>
              <a:rPr lang="en-US" sz="2000" dirty="0" smtClean="0"/>
              <a:t>80 % of patients with cirrhosis have an increased </a:t>
            </a:r>
            <a:r>
              <a:rPr lang="en-US" sz="2000" dirty="0" smtClean="0">
                <a:ea typeface="Times New Roman" pitchFamily="-106" charset="0"/>
                <a:cs typeface="Times New Roman" pitchFamily="-106" charset="0"/>
              </a:rPr>
              <a:t>hepatic vein pressure gradient/portal hypertension at the time of diagnosis </a:t>
            </a:r>
            <a:endParaRPr lang="en-US" sz="2400" b="1" u="sng" dirty="0" smtClean="0">
              <a:latin typeface="+mn-lt"/>
            </a:endParaRPr>
          </a:p>
          <a:p>
            <a:pPr algn="ctr">
              <a:buNone/>
            </a:pPr>
            <a:r>
              <a:rPr lang="en-US" sz="2400" b="1" u="sng" dirty="0" smtClean="0">
                <a:latin typeface="+mn-lt"/>
              </a:rPr>
              <a:t>Phase I oxidation</a:t>
            </a:r>
          </a:p>
          <a:p>
            <a:r>
              <a:rPr lang="en-US" sz="2400" dirty="0" smtClean="0">
                <a:latin typeface="+mn-lt"/>
              </a:rPr>
              <a:t>Requires oxygen</a:t>
            </a:r>
          </a:p>
          <a:p>
            <a:r>
              <a:rPr lang="en-US" sz="2400" dirty="0" smtClean="0">
                <a:latin typeface="+mn-lt"/>
              </a:rPr>
              <a:t>More sensitive to injury</a:t>
            </a:r>
          </a:p>
          <a:p>
            <a:r>
              <a:rPr lang="en-US" sz="2400" dirty="0" smtClean="0">
                <a:latin typeface="+mn-lt"/>
              </a:rPr>
              <a:t>Not easily assessed</a:t>
            </a:r>
          </a:p>
          <a:p>
            <a:pPr lvl="1"/>
            <a:endParaRPr lang="en-US" sz="2000" dirty="0" smtClean="0">
              <a:latin typeface="+mn-lt"/>
              <a:ea typeface="Times New Roman" pitchFamily="-106" charset="0"/>
              <a:cs typeface="Times New Roman" pitchFamily="-106" charset="0"/>
            </a:endParaRPr>
          </a:p>
          <a:p>
            <a:endParaRPr lang="en-US" sz="2400" dirty="0" smtClean="0">
              <a:latin typeface="+mn-lt"/>
            </a:endParaRPr>
          </a:p>
          <a:p>
            <a:pPr algn="ctr">
              <a:buNone/>
            </a:pPr>
            <a:endParaRPr lang="en-US" sz="2400" dirty="0">
              <a:latin typeface="+mn-lt"/>
            </a:endParaRPr>
          </a:p>
        </p:txBody>
      </p:sp>
      <p:pic>
        <p:nvPicPr>
          <p:cNvPr id="7" name="Picture 6"/>
          <p:cNvPicPr>
            <a:picLocks noChangeAspect="1"/>
          </p:cNvPicPr>
          <p:nvPr/>
        </p:nvPicPr>
        <p:blipFill>
          <a:blip r:embed="rId3"/>
          <a:stretch>
            <a:fillRect/>
          </a:stretch>
        </p:blipFill>
        <p:spPr>
          <a:xfrm>
            <a:off x="4870195" y="0"/>
            <a:ext cx="4255662" cy="2524416"/>
          </a:xfrm>
          <a:prstGeom prst="rect">
            <a:avLst/>
          </a:prstGeom>
          <a:ln w="38100">
            <a:solidFill>
              <a:srgbClr val="FF0000"/>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Dynamic liver function tests</a:t>
            </a:r>
            <a:endParaRPr lang="en-US" sz="3600" dirty="0"/>
          </a:p>
        </p:txBody>
      </p:sp>
      <p:pic>
        <p:nvPicPr>
          <p:cNvPr id="5" name="Picture 4"/>
          <p:cNvPicPr>
            <a:picLocks noChangeAspect="1"/>
          </p:cNvPicPr>
          <p:nvPr/>
        </p:nvPicPr>
        <p:blipFill>
          <a:blip r:embed="rId3"/>
          <a:stretch>
            <a:fillRect/>
          </a:stretch>
        </p:blipFill>
        <p:spPr>
          <a:xfrm>
            <a:off x="628650" y="1477490"/>
            <a:ext cx="8153400" cy="4800314"/>
          </a:xfrm>
          <a:prstGeom prst="rect">
            <a:avLst/>
          </a:prstGeom>
        </p:spPr>
      </p:pic>
      <p:sp>
        <p:nvSpPr>
          <p:cNvPr id="6" name="Rectangle 5"/>
          <p:cNvSpPr/>
          <p:nvPr/>
        </p:nvSpPr>
        <p:spPr>
          <a:xfrm>
            <a:off x="5214153" y="6488668"/>
            <a:ext cx="4037584" cy="369332"/>
          </a:xfrm>
          <a:prstGeom prst="rect">
            <a:avLst/>
          </a:prstGeom>
        </p:spPr>
        <p:txBody>
          <a:bodyPr wrap="none">
            <a:spAutoFit/>
          </a:bodyPr>
          <a:lstStyle/>
          <a:p>
            <a:r>
              <a:rPr lang="en-US" dirty="0" err="1" smtClean="0"/>
              <a:t>Curr</a:t>
            </a:r>
            <a:r>
              <a:rPr lang="en-US" dirty="0" smtClean="0"/>
              <a:t> </a:t>
            </a:r>
            <a:r>
              <a:rPr lang="en-US" dirty="0" err="1" smtClean="0"/>
              <a:t>Opin</a:t>
            </a:r>
            <a:r>
              <a:rPr lang="en-US" dirty="0" smtClean="0"/>
              <a:t> </a:t>
            </a:r>
            <a:r>
              <a:rPr lang="en-US" dirty="0" err="1" smtClean="0"/>
              <a:t>Crit</a:t>
            </a:r>
            <a:r>
              <a:rPr lang="en-US" dirty="0" smtClean="0"/>
              <a:t> Care 2007;13(2):207–214.)</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Dynamic liver function tests</a:t>
            </a:r>
            <a:endParaRPr lang="en-US" sz="3600" dirty="0"/>
          </a:p>
        </p:txBody>
      </p:sp>
      <p:pic>
        <p:nvPicPr>
          <p:cNvPr id="5" name="Picture 4"/>
          <p:cNvPicPr>
            <a:picLocks noChangeAspect="1"/>
          </p:cNvPicPr>
          <p:nvPr/>
        </p:nvPicPr>
        <p:blipFill>
          <a:blip r:embed="rId3"/>
          <a:stretch>
            <a:fillRect/>
          </a:stretch>
        </p:blipFill>
        <p:spPr>
          <a:xfrm>
            <a:off x="612648" y="1815420"/>
            <a:ext cx="8153400" cy="4800314"/>
          </a:xfrm>
          <a:prstGeom prst="rect">
            <a:avLst/>
          </a:prstGeom>
        </p:spPr>
      </p:pic>
      <p:sp>
        <p:nvSpPr>
          <p:cNvPr id="6" name="Rectangle 5"/>
          <p:cNvSpPr/>
          <p:nvPr/>
        </p:nvSpPr>
        <p:spPr>
          <a:xfrm>
            <a:off x="5214153" y="6488668"/>
            <a:ext cx="4037584" cy="369332"/>
          </a:xfrm>
          <a:prstGeom prst="rect">
            <a:avLst/>
          </a:prstGeom>
        </p:spPr>
        <p:txBody>
          <a:bodyPr wrap="none">
            <a:spAutoFit/>
          </a:bodyPr>
          <a:lstStyle/>
          <a:p>
            <a:r>
              <a:rPr lang="en-US" dirty="0" err="1" smtClean="0"/>
              <a:t>Curr</a:t>
            </a:r>
            <a:r>
              <a:rPr lang="en-US" dirty="0" smtClean="0"/>
              <a:t> </a:t>
            </a:r>
            <a:r>
              <a:rPr lang="en-US" dirty="0" err="1" smtClean="0"/>
              <a:t>Opin</a:t>
            </a:r>
            <a:r>
              <a:rPr lang="en-US" dirty="0" smtClean="0"/>
              <a:t> </a:t>
            </a:r>
            <a:r>
              <a:rPr lang="en-US" dirty="0" err="1" smtClean="0"/>
              <a:t>Crit</a:t>
            </a:r>
            <a:r>
              <a:rPr lang="en-US" dirty="0" smtClean="0"/>
              <a:t> Care 2007;13(2):207–214.)</a:t>
            </a:r>
            <a:endParaRPr lang="en-US" dirty="0"/>
          </a:p>
        </p:txBody>
      </p:sp>
      <p:sp>
        <p:nvSpPr>
          <p:cNvPr id="7" name="Oval 6"/>
          <p:cNvSpPr/>
          <p:nvPr/>
        </p:nvSpPr>
        <p:spPr>
          <a:xfrm>
            <a:off x="7462506" y="5497284"/>
            <a:ext cx="889000" cy="22225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521095" y="4719409"/>
            <a:ext cx="1883333" cy="22225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err="1" smtClean="0"/>
              <a:t>Lidocaine</a:t>
            </a:r>
            <a:r>
              <a:rPr lang="en-US" sz="3600" dirty="0" smtClean="0"/>
              <a:t> (MEGX) Test </a:t>
            </a:r>
            <a:endParaRPr lang="en-US" sz="3600" dirty="0"/>
          </a:p>
        </p:txBody>
      </p:sp>
      <p:sp>
        <p:nvSpPr>
          <p:cNvPr id="11" name="Content Placeholder 2"/>
          <p:cNvSpPr txBox="1">
            <a:spLocks/>
          </p:cNvSpPr>
          <p:nvPr/>
        </p:nvSpPr>
        <p:spPr>
          <a:xfrm>
            <a:off x="457200" y="1600200"/>
            <a:ext cx="7985081" cy="4525963"/>
          </a:xfrm>
          <a:prstGeom prst="rect">
            <a:avLst/>
          </a:prstGeom>
        </p:spPr>
        <p:txBody>
          <a:bodyPr vert="horz" lIns="91440" tIns="45720" rIns="91440" bIns="45720" rtlCol="0">
            <a:normAutofit/>
          </a:bodyPr>
          <a:lstStyle/>
          <a:p>
            <a:r>
              <a:rPr lang="en-US" sz="2400" b="1" dirty="0" err="1" smtClean="0"/>
              <a:t>Lidocaine</a:t>
            </a:r>
            <a:r>
              <a:rPr lang="en-US" sz="2400" b="1" dirty="0" smtClean="0"/>
              <a:t> </a:t>
            </a:r>
          </a:p>
          <a:p>
            <a:pPr>
              <a:buFont typeface="Arial"/>
              <a:buChar char="•"/>
            </a:pPr>
            <a:r>
              <a:rPr lang="en-US" sz="2400" dirty="0" smtClean="0"/>
              <a:t>High hepatic extraction</a:t>
            </a:r>
          </a:p>
          <a:p>
            <a:pPr>
              <a:buFont typeface="Arial"/>
              <a:buChar char="•"/>
            </a:pPr>
            <a:r>
              <a:rPr lang="en-US" sz="2400" dirty="0" smtClean="0"/>
              <a:t>Then oxidative N-</a:t>
            </a:r>
            <a:r>
              <a:rPr lang="en-US" sz="2400" dirty="0" err="1" smtClean="0"/>
              <a:t>dealkylation</a:t>
            </a:r>
            <a:endParaRPr lang="en-US" sz="2400" dirty="0" smtClean="0"/>
          </a:p>
          <a:p>
            <a:pPr lvl="1">
              <a:buFont typeface="Arial"/>
              <a:buChar char="•"/>
            </a:pPr>
            <a:r>
              <a:rPr lang="en-US" sz="2400" dirty="0" smtClean="0"/>
              <a:t>Main metabolite: </a:t>
            </a:r>
            <a:r>
              <a:rPr lang="en-US" sz="2400" dirty="0" err="1" smtClean="0"/>
              <a:t>Monoethylglycinexylidide</a:t>
            </a:r>
            <a:r>
              <a:rPr lang="en-US" sz="2400" dirty="0" smtClean="0"/>
              <a:t> (MEGX)</a:t>
            </a:r>
          </a:p>
          <a:p>
            <a:pPr lvl="1">
              <a:buFont typeface="Arial"/>
              <a:buChar char="•"/>
            </a:pPr>
            <a:endParaRPr lang="en-US" sz="2400" dirty="0" smtClean="0"/>
          </a:p>
          <a:p>
            <a:pPr>
              <a:buFont typeface="Arial"/>
              <a:buChar char="•"/>
            </a:pPr>
            <a:r>
              <a:rPr lang="en-US" sz="2400" dirty="0" smtClean="0"/>
              <a:t>MEGX depends on liver blood flow &amp; </a:t>
            </a:r>
            <a:r>
              <a:rPr lang="en-US" sz="2400" dirty="0" err="1" smtClean="0"/>
              <a:t>cytochrome</a:t>
            </a:r>
            <a:r>
              <a:rPr lang="en-US" sz="2400" dirty="0" smtClean="0"/>
              <a:t> P450</a:t>
            </a:r>
          </a:p>
          <a:p>
            <a:pPr>
              <a:buFont typeface="Arial"/>
              <a:buChar char="•"/>
            </a:pPr>
            <a:endParaRPr lang="en-US" sz="2400" dirty="0" smtClean="0"/>
          </a:p>
          <a:p>
            <a:r>
              <a:rPr lang="en-US" sz="2400" b="1" dirty="0" smtClean="0"/>
              <a:t>Studied in</a:t>
            </a:r>
          </a:p>
          <a:p>
            <a:pPr>
              <a:buFont typeface="Arial"/>
              <a:buChar char="•"/>
            </a:pPr>
            <a:r>
              <a:rPr lang="en-US" sz="2400" dirty="0" smtClean="0"/>
              <a:t>Survival in ICU patients / sepsis</a:t>
            </a:r>
          </a:p>
          <a:p>
            <a:pPr>
              <a:buFont typeface="Arial"/>
              <a:buChar char="•"/>
            </a:pPr>
            <a:r>
              <a:rPr lang="en-US" sz="2400" dirty="0" smtClean="0"/>
              <a:t>Donor quality</a:t>
            </a:r>
          </a:p>
          <a:p>
            <a:pPr>
              <a:buFont typeface="Arial"/>
              <a:buChar char="•"/>
            </a:pPr>
            <a:r>
              <a:rPr lang="en-US" sz="2400" dirty="0" smtClean="0"/>
              <a:t>Overall survival of </a:t>
            </a:r>
            <a:r>
              <a:rPr lang="en-US" sz="2400" dirty="0" err="1" smtClean="0"/>
              <a:t>cirrhotics</a:t>
            </a:r>
            <a:endParaRPr lang="en-US" sz="2400" dirty="0" smtClean="0"/>
          </a:p>
          <a:p>
            <a:pPr>
              <a:buFont typeface="Arial"/>
              <a:buChar char="•"/>
            </a:pPr>
            <a:endParaRPr lang="en-US" sz="2400" dirty="0" smtClean="0"/>
          </a:p>
        </p:txBody>
      </p:sp>
      <p:pic>
        <p:nvPicPr>
          <p:cNvPr id="7" name="Picture 6"/>
          <p:cNvPicPr>
            <a:picLocks noChangeAspect="1"/>
          </p:cNvPicPr>
          <p:nvPr/>
        </p:nvPicPr>
        <p:blipFill>
          <a:blip r:embed="rId3"/>
          <a:stretch>
            <a:fillRect/>
          </a:stretch>
        </p:blipFill>
        <p:spPr>
          <a:xfrm>
            <a:off x="7482311" y="2996650"/>
            <a:ext cx="1661689" cy="3129513"/>
          </a:xfrm>
          <a:prstGeom prst="rect">
            <a:avLst/>
          </a:prstGeom>
        </p:spPr>
      </p:pic>
      <p:sp>
        <p:nvSpPr>
          <p:cNvPr id="8" name="Rectangle 7"/>
          <p:cNvSpPr/>
          <p:nvPr/>
        </p:nvSpPr>
        <p:spPr>
          <a:xfrm>
            <a:off x="5534719" y="6488668"/>
            <a:ext cx="3609281" cy="369332"/>
          </a:xfrm>
          <a:prstGeom prst="rect">
            <a:avLst/>
          </a:prstGeom>
        </p:spPr>
        <p:txBody>
          <a:bodyPr wrap="none">
            <a:spAutoFit/>
          </a:bodyPr>
          <a:lstStyle/>
          <a:p>
            <a:r>
              <a:rPr lang="en-US" dirty="0" err="1" smtClean="0"/>
              <a:t>Anaesthesia</a:t>
            </a:r>
            <a:r>
              <a:rPr lang="en-US" dirty="0" smtClean="0"/>
              <a:t>. 1995 Oct;50(10):850-4.</a:t>
            </a:r>
            <a:endParaRPr lang="en-US" dirty="0"/>
          </a:p>
        </p:txBody>
      </p:sp>
      <p:pic>
        <p:nvPicPr>
          <p:cNvPr id="6" name="Picture 5"/>
          <p:cNvPicPr>
            <a:picLocks noChangeAspect="1"/>
          </p:cNvPicPr>
          <p:nvPr/>
        </p:nvPicPr>
        <p:blipFill>
          <a:blip r:embed="rId4"/>
          <a:stretch>
            <a:fillRect/>
          </a:stretch>
        </p:blipFill>
        <p:spPr>
          <a:xfrm>
            <a:off x="7857065" y="0"/>
            <a:ext cx="1170432" cy="13716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ICG clearance</a:t>
            </a:r>
            <a:endParaRPr lang="en-US" sz="3600" dirty="0"/>
          </a:p>
        </p:txBody>
      </p:sp>
      <p:sp>
        <p:nvSpPr>
          <p:cNvPr id="11" name="Content Placeholder 2"/>
          <p:cNvSpPr txBox="1">
            <a:spLocks/>
          </p:cNvSpPr>
          <p:nvPr/>
        </p:nvSpPr>
        <p:spPr>
          <a:xfrm>
            <a:off x="457200" y="1873250"/>
            <a:ext cx="7985081" cy="4252913"/>
          </a:xfrm>
          <a:prstGeom prst="rect">
            <a:avLst/>
          </a:prstGeom>
        </p:spPr>
        <p:txBody>
          <a:bodyPr vert="horz" lIns="91440" tIns="45720" rIns="91440" bIns="45720" rtlCol="0">
            <a:normAutofit/>
          </a:bodyPr>
          <a:lstStyle/>
          <a:p>
            <a:r>
              <a:rPr lang="en-US" sz="2400" b="1" dirty="0" err="1" smtClean="0"/>
              <a:t>Indocyanine</a:t>
            </a:r>
            <a:r>
              <a:rPr lang="en-US" sz="2400" b="1" dirty="0" smtClean="0"/>
              <a:t> green (ICG)</a:t>
            </a:r>
          </a:p>
          <a:p>
            <a:pPr>
              <a:buFont typeface="Arial"/>
              <a:buChar char="•"/>
            </a:pPr>
            <a:r>
              <a:rPr lang="en-US" sz="2400" dirty="0" smtClean="0"/>
              <a:t>Cyanine </a:t>
            </a:r>
            <a:r>
              <a:rPr lang="en-US" sz="2400" b="1" dirty="0" smtClean="0"/>
              <a:t>dye</a:t>
            </a:r>
          </a:p>
          <a:p>
            <a:pPr>
              <a:buFont typeface="Arial"/>
              <a:buChar char="•"/>
            </a:pPr>
            <a:r>
              <a:rPr lang="en-US" sz="2400" dirty="0" smtClean="0"/>
              <a:t>Eliminated rapidly by </a:t>
            </a:r>
            <a:r>
              <a:rPr lang="en-US" sz="2400" b="1" dirty="0" smtClean="0"/>
              <a:t>hepatic uptake </a:t>
            </a:r>
            <a:r>
              <a:rPr lang="en-US" sz="2400" dirty="0" smtClean="0"/>
              <a:t>-&gt; </a:t>
            </a:r>
            <a:r>
              <a:rPr lang="en-US" sz="2400" b="1" dirty="0" err="1" smtClean="0"/>
              <a:t>biliary</a:t>
            </a:r>
            <a:r>
              <a:rPr lang="en-US" sz="2400" b="1" dirty="0" smtClean="0"/>
              <a:t> excretion</a:t>
            </a:r>
          </a:p>
          <a:p>
            <a:pPr>
              <a:buFont typeface="Arial"/>
              <a:buChar char="•"/>
            </a:pPr>
            <a:r>
              <a:rPr lang="en-US" sz="2400" dirty="0" smtClean="0"/>
              <a:t>Absorption spectrum ~ 800nm (close to de-oxygenated </a:t>
            </a:r>
            <a:r>
              <a:rPr lang="en-US" sz="2400" dirty="0" err="1" smtClean="0"/>
              <a:t>Hb</a:t>
            </a:r>
            <a:r>
              <a:rPr lang="en-US" sz="2400" dirty="0" smtClean="0"/>
              <a:t>)</a:t>
            </a:r>
          </a:p>
          <a:p>
            <a:pPr>
              <a:buFont typeface="Arial"/>
              <a:buChar char="•"/>
            </a:pPr>
            <a:endParaRPr lang="en-US" sz="2400" dirty="0" smtClean="0"/>
          </a:p>
          <a:p>
            <a:r>
              <a:rPr lang="en-US" sz="2400" i="1" dirty="0" smtClean="0"/>
              <a:t>Duration of “</a:t>
            </a:r>
            <a:r>
              <a:rPr lang="en-US" sz="2400" i="1" dirty="0" err="1" smtClean="0"/>
              <a:t>desaturation</a:t>
            </a:r>
            <a:r>
              <a:rPr lang="en-US" sz="2400" i="1" dirty="0" smtClean="0"/>
              <a:t>” correlates with liver blood flow</a:t>
            </a:r>
          </a:p>
          <a:p>
            <a:endParaRPr lang="en-US" sz="2400" dirty="0" smtClean="0"/>
          </a:p>
          <a:p>
            <a:r>
              <a:rPr lang="en-US" sz="2400" dirty="0" smtClean="0"/>
              <a:t>% ICG eliminated /min (ICG plasma disappearance rate)</a:t>
            </a:r>
          </a:p>
          <a:p>
            <a:pPr>
              <a:buFont typeface="Arial"/>
              <a:buChar char="•"/>
            </a:pPr>
            <a:r>
              <a:rPr lang="en-US" sz="2400" dirty="0" smtClean="0"/>
              <a:t>Normal 18% / min</a:t>
            </a:r>
          </a:p>
          <a:p>
            <a:endParaRPr lang="en-US" sz="2400" dirty="0" smtClean="0"/>
          </a:p>
          <a:p>
            <a:pPr>
              <a:buFont typeface="Arial"/>
              <a:buChar char="•"/>
            </a:pPr>
            <a:endParaRPr lang="en-US" sz="2400" dirty="0" smtClean="0"/>
          </a:p>
        </p:txBody>
      </p:sp>
      <p:pic>
        <p:nvPicPr>
          <p:cNvPr id="4" name="Picture 3"/>
          <p:cNvPicPr>
            <a:picLocks noChangeAspect="1"/>
          </p:cNvPicPr>
          <p:nvPr/>
        </p:nvPicPr>
        <p:blipFill>
          <a:blip r:embed="rId2"/>
          <a:stretch>
            <a:fillRect/>
          </a:stretch>
        </p:blipFill>
        <p:spPr>
          <a:xfrm>
            <a:off x="4895851" y="0"/>
            <a:ext cx="4248149" cy="243096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conflict of interest</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82178" y="2035810"/>
            <a:ext cx="3887172" cy="2468880"/>
          </a:xfrm>
          <a:prstGeom prst="rect">
            <a:avLst/>
          </a:prstGeom>
        </p:spPr>
      </p:pic>
      <p:pic>
        <p:nvPicPr>
          <p:cNvPr id="4" name="Picture 3"/>
          <p:cNvPicPr>
            <a:picLocks noChangeAspect="1"/>
          </p:cNvPicPr>
          <p:nvPr/>
        </p:nvPicPr>
        <p:blipFill>
          <a:blip r:embed="rId4"/>
          <a:stretch>
            <a:fillRect/>
          </a:stretch>
        </p:blipFill>
        <p:spPr>
          <a:xfrm>
            <a:off x="539750" y="2035810"/>
            <a:ext cx="3539371" cy="2468880"/>
          </a:xfrm>
          <a:prstGeom prst="rect">
            <a:avLst/>
          </a:prstGeom>
        </p:spPr>
      </p:pic>
      <p:sp>
        <p:nvSpPr>
          <p:cNvPr id="6" name="Rectangle 5"/>
          <p:cNvSpPr/>
          <p:nvPr/>
        </p:nvSpPr>
        <p:spPr>
          <a:xfrm>
            <a:off x="5518601" y="6288759"/>
            <a:ext cx="3625399" cy="369332"/>
          </a:xfrm>
          <a:prstGeom prst="rect">
            <a:avLst/>
          </a:prstGeom>
        </p:spPr>
        <p:txBody>
          <a:bodyPr wrap="none">
            <a:spAutoFit/>
          </a:bodyPr>
          <a:lstStyle/>
          <a:p>
            <a:r>
              <a:rPr lang="en-US" dirty="0" err="1" smtClean="0"/>
              <a:t>Eur</a:t>
            </a:r>
            <a:r>
              <a:rPr lang="en-US" dirty="0" smtClean="0"/>
              <a:t> J </a:t>
            </a:r>
            <a:r>
              <a:rPr lang="en-US" dirty="0" err="1" smtClean="0"/>
              <a:t>Surg</a:t>
            </a:r>
            <a:r>
              <a:rPr lang="en-US" dirty="0" smtClean="0"/>
              <a:t> </a:t>
            </a:r>
            <a:r>
              <a:rPr lang="en-US" dirty="0" err="1" smtClean="0"/>
              <a:t>Oncol</a:t>
            </a:r>
            <a:r>
              <a:rPr lang="en-US" dirty="0" smtClean="0"/>
              <a:t>. 2009 Sep;35(9):957</a:t>
            </a:r>
            <a:endParaRPr lang="en-US" dirty="0"/>
          </a:p>
        </p:txBody>
      </p:sp>
      <p:sp>
        <p:nvSpPr>
          <p:cNvPr id="5" name="Title 1"/>
          <p:cNvSpPr txBox="1">
            <a:spLocks/>
          </p:cNvSpPr>
          <p:nvPr/>
        </p:nvSpPr>
        <p:spPr>
          <a:xfrm>
            <a:off x="539750" y="44450"/>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ICG clearance</a:t>
            </a:r>
            <a:r>
              <a:rPr kumimoji="0" lang="en-US" sz="3600" b="0" i="0" u="none" strike="noStrike" kern="1200" cap="none" spc="0" normalizeH="0" noProof="0" dirty="0" smtClean="0">
                <a:ln>
                  <a:noFill/>
                </a:ln>
                <a:solidFill>
                  <a:schemeClr val="tx1"/>
                </a:solidFill>
                <a:effectLst/>
                <a:uLnTx/>
                <a:uFillTx/>
                <a:latin typeface="+mj-lt"/>
                <a:ea typeface="+mj-ea"/>
                <a:cs typeface="+mj-cs"/>
              </a:rPr>
              <a:t> predicts liver dysfunction after </a:t>
            </a:r>
            <a:r>
              <a:rPr kumimoji="0" lang="en-US" sz="3600" b="0" i="0" u="none" strike="noStrike" kern="1200" cap="none" spc="0" normalizeH="0" noProof="0" dirty="0" err="1" smtClean="0">
                <a:ln>
                  <a:noFill/>
                </a:ln>
                <a:solidFill>
                  <a:schemeClr val="tx1"/>
                </a:solidFill>
                <a:effectLst/>
                <a:uLnTx/>
                <a:uFillTx/>
                <a:latin typeface="+mj-lt"/>
                <a:ea typeface="+mj-ea"/>
                <a:cs typeface="+mj-cs"/>
              </a:rPr>
              <a:t>hepatectomy</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Content Placeholder 2"/>
          <p:cNvSpPr txBox="1">
            <a:spLocks/>
          </p:cNvSpPr>
          <p:nvPr/>
        </p:nvSpPr>
        <p:spPr>
          <a:xfrm>
            <a:off x="0" y="4691208"/>
            <a:ext cx="9144000" cy="4333583"/>
          </a:xfrm>
          <a:prstGeom prst="rect">
            <a:avLst/>
          </a:prstGeom>
        </p:spPr>
        <p:txBody>
          <a:bodyPr vert="horz" lIns="91440" tIns="45720" rIns="91440" bIns="45720" numCol="1" rtlCol="0">
            <a:normAutofit/>
          </a:bodyPr>
          <a:lstStyle/>
          <a:p>
            <a:pPr marL="342900" marR="0" lvl="0" indent="-342900" defTabSz="457200" rtl="0" eaLnBrk="1" fontAlgn="auto" latinLnBrk="0" hangingPunct="1">
              <a:lnSpc>
                <a:spcPct val="100000"/>
              </a:lnSpc>
              <a:spcBef>
                <a:spcPct val="20000"/>
              </a:spcBef>
              <a:spcAft>
                <a:spcPts val="0"/>
              </a:spcAft>
              <a:buClrTx/>
              <a:buSzTx/>
              <a:buFont typeface="Arial"/>
              <a:buChar char="•"/>
              <a:tabLst/>
              <a:defRPr/>
            </a:pPr>
            <a:r>
              <a:rPr kumimoji="0" lang="en-US" sz="2800" i="0" strike="noStrike" kern="1200" cap="none" spc="0" normalizeH="0" baseline="0" noProof="0" dirty="0" smtClean="0">
                <a:ln>
                  <a:noFill/>
                </a:ln>
                <a:solidFill>
                  <a:schemeClr val="tx1"/>
                </a:solidFill>
                <a:effectLst/>
                <a:uLnTx/>
                <a:uFillTx/>
                <a:latin typeface="+mn-lt"/>
                <a:ea typeface="+mn-ea"/>
                <a:cs typeface="+mn-cs"/>
              </a:rPr>
              <a:t>ICG</a:t>
            </a:r>
            <a:r>
              <a:rPr kumimoji="0" lang="en-US" sz="2800" i="0" strike="noStrike" kern="1200" cap="none" spc="0" normalizeH="0" noProof="0" dirty="0" smtClean="0">
                <a:ln>
                  <a:noFill/>
                </a:ln>
                <a:solidFill>
                  <a:schemeClr val="tx1"/>
                </a:solidFill>
                <a:effectLst/>
                <a:uLnTx/>
                <a:uFillTx/>
                <a:latin typeface="+mn-lt"/>
                <a:ea typeface="+mn-ea"/>
                <a:cs typeface="+mn-cs"/>
              </a:rPr>
              <a:t> clearance on day 1 correlated with  </a:t>
            </a:r>
            <a:r>
              <a:rPr lang="en-US" sz="2800" baseline="0" dirty="0" smtClean="0"/>
              <a:t>total </a:t>
            </a:r>
            <a:r>
              <a:rPr lang="en-US" sz="2800" baseline="0" dirty="0" err="1" smtClean="0"/>
              <a:t>bilirubin</a:t>
            </a:r>
            <a:r>
              <a:rPr lang="en-US" sz="2800" dirty="0" smtClean="0"/>
              <a:t> on days 1, 5 and 10</a:t>
            </a:r>
            <a:endParaRPr kumimoji="0" lang="en-US" sz="2800" i="0"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97250" y="6488668"/>
            <a:ext cx="5746750" cy="369332"/>
          </a:xfrm>
          <a:prstGeom prst="rect">
            <a:avLst/>
          </a:prstGeom>
        </p:spPr>
        <p:txBody>
          <a:bodyPr wrap="square">
            <a:spAutoFit/>
          </a:bodyPr>
          <a:lstStyle/>
          <a:p>
            <a:pPr algn="r"/>
            <a:r>
              <a:rPr lang="en-US" dirty="0" smtClean="0"/>
              <a:t>N </a:t>
            </a:r>
            <a:r>
              <a:rPr lang="en-US" dirty="0" err="1" smtClean="0"/>
              <a:t>Engl</a:t>
            </a:r>
            <a:r>
              <a:rPr lang="en-US" dirty="0" smtClean="0"/>
              <a:t> J Med 2007;356:1545-59. </a:t>
            </a:r>
            <a:endParaRPr lang="en-US" dirty="0"/>
          </a:p>
        </p:txBody>
      </p:sp>
      <p:pic>
        <p:nvPicPr>
          <p:cNvPr id="5" name="Picture 4"/>
          <p:cNvPicPr>
            <a:picLocks noChangeAspect="1"/>
          </p:cNvPicPr>
          <p:nvPr/>
        </p:nvPicPr>
        <p:blipFill>
          <a:blip r:embed="rId2"/>
          <a:stretch>
            <a:fillRect/>
          </a:stretch>
        </p:blipFill>
        <p:spPr>
          <a:xfrm>
            <a:off x="2061666" y="0"/>
            <a:ext cx="7082334" cy="6488668"/>
          </a:xfrm>
          <a:prstGeom prst="rect">
            <a:avLst/>
          </a:prstGeom>
        </p:spPr>
      </p:pic>
      <p:pic>
        <p:nvPicPr>
          <p:cNvPr id="8" name="Picture 7"/>
          <p:cNvPicPr>
            <a:picLocks noChangeAspect="1"/>
          </p:cNvPicPr>
          <p:nvPr/>
        </p:nvPicPr>
        <p:blipFill>
          <a:blip r:embed="rId3"/>
          <a:stretch>
            <a:fillRect/>
          </a:stretch>
        </p:blipFill>
        <p:spPr>
          <a:xfrm>
            <a:off x="0" y="0"/>
            <a:ext cx="3540690" cy="18288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61666" y="0"/>
            <a:ext cx="7082334" cy="6488668"/>
          </a:xfrm>
          <a:prstGeom prst="rect">
            <a:avLst/>
          </a:prstGeom>
        </p:spPr>
      </p:pic>
      <p:pic>
        <p:nvPicPr>
          <p:cNvPr id="8" name="Picture 7"/>
          <p:cNvPicPr>
            <a:picLocks noChangeAspect="1"/>
          </p:cNvPicPr>
          <p:nvPr/>
        </p:nvPicPr>
        <p:blipFill>
          <a:blip r:embed="rId3"/>
          <a:stretch>
            <a:fillRect/>
          </a:stretch>
        </p:blipFill>
        <p:spPr>
          <a:xfrm>
            <a:off x="0" y="0"/>
            <a:ext cx="3540690" cy="1828800"/>
          </a:xfrm>
          <a:prstGeom prst="rect">
            <a:avLst/>
          </a:prstGeom>
        </p:spPr>
      </p:pic>
      <p:sp>
        <p:nvSpPr>
          <p:cNvPr id="7" name="Bent-Up Arrow 6"/>
          <p:cNvSpPr/>
          <p:nvPr/>
        </p:nvSpPr>
        <p:spPr>
          <a:xfrm rot="10800000">
            <a:off x="5207000" y="419099"/>
            <a:ext cx="787400" cy="304801"/>
          </a:xfrm>
          <a:prstGeom prst="bentUp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Bent-Up Arrow 8"/>
          <p:cNvSpPr/>
          <p:nvPr/>
        </p:nvSpPr>
        <p:spPr>
          <a:xfrm rot="10800000">
            <a:off x="4165600" y="1523997"/>
            <a:ext cx="444500" cy="304801"/>
          </a:xfrm>
          <a:prstGeom prst="bentUp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Bent-Up Arrow 9"/>
          <p:cNvSpPr/>
          <p:nvPr/>
        </p:nvSpPr>
        <p:spPr>
          <a:xfrm rot="10800000">
            <a:off x="2816788" y="2692397"/>
            <a:ext cx="787402" cy="304801"/>
          </a:xfrm>
          <a:prstGeom prst="bentUp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2628900" y="3594100"/>
            <a:ext cx="187887" cy="2387600"/>
          </a:xfrm>
          <a:prstGeom prst="down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917220" y="5981700"/>
            <a:ext cx="2103934" cy="50696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5168900" y="1257300"/>
            <a:ext cx="228600" cy="171448"/>
          </a:xfrm>
          <a:prstGeom prst="down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 y="2063750"/>
            <a:ext cx="2492376" cy="1569660"/>
          </a:xfrm>
          <a:prstGeom prst="rect">
            <a:avLst/>
          </a:prstGeom>
          <a:noFill/>
        </p:spPr>
        <p:txBody>
          <a:bodyPr wrap="square" rtlCol="0">
            <a:spAutoFit/>
          </a:bodyPr>
          <a:lstStyle/>
          <a:p>
            <a:r>
              <a:rPr lang="en-US" sz="2400" b="1" u="sng" dirty="0" smtClean="0"/>
              <a:t>Our patient</a:t>
            </a:r>
          </a:p>
          <a:p>
            <a:pPr>
              <a:buFont typeface="Arial"/>
              <a:buChar char="•"/>
            </a:pPr>
            <a:r>
              <a:rPr lang="en-US" sz="2400" dirty="0" smtClean="0"/>
              <a:t>Child A</a:t>
            </a:r>
          </a:p>
          <a:p>
            <a:pPr>
              <a:buFont typeface="Arial"/>
              <a:buChar char="•"/>
            </a:pPr>
            <a:r>
              <a:rPr lang="en-US" sz="2400" dirty="0" smtClean="0"/>
              <a:t>Left </a:t>
            </a:r>
            <a:r>
              <a:rPr lang="en-US" sz="2400" dirty="0" err="1" smtClean="0"/>
              <a:t>hepatcetomy</a:t>
            </a:r>
            <a:endParaRPr lang="en-US" sz="2400" dirty="0" smtClean="0"/>
          </a:p>
          <a:p>
            <a:endParaRPr lang="en-US" sz="2400" dirty="0"/>
          </a:p>
        </p:txBody>
      </p:sp>
      <p:sp>
        <p:nvSpPr>
          <p:cNvPr id="16" name="Rectangle 15"/>
          <p:cNvSpPr/>
          <p:nvPr/>
        </p:nvSpPr>
        <p:spPr>
          <a:xfrm>
            <a:off x="3397250" y="6488668"/>
            <a:ext cx="5746750" cy="369332"/>
          </a:xfrm>
          <a:prstGeom prst="rect">
            <a:avLst/>
          </a:prstGeom>
        </p:spPr>
        <p:txBody>
          <a:bodyPr wrap="square">
            <a:spAutoFit/>
          </a:bodyPr>
          <a:lstStyle/>
          <a:p>
            <a:pPr algn="r"/>
            <a:r>
              <a:rPr lang="en-US" dirty="0" smtClean="0"/>
              <a:t>N </a:t>
            </a:r>
            <a:r>
              <a:rPr lang="en-US" dirty="0" err="1" smtClean="0"/>
              <a:t>Engl</a:t>
            </a:r>
            <a:r>
              <a:rPr lang="en-US" dirty="0" smtClean="0"/>
              <a:t> J Med 2007;356:1545-59.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liver resection</a:t>
            </a:r>
            <a:endParaRPr lang="en-US" dirty="0"/>
          </a:p>
        </p:txBody>
      </p:sp>
      <p:sp>
        <p:nvSpPr>
          <p:cNvPr id="3" name="Content Placeholder 2"/>
          <p:cNvSpPr>
            <a:spLocks noGrp="1"/>
          </p:cNvSpPr>
          <p:nvPr>
            <p:ph idx="1"/>
          </p:nvPr>
        </p:nvSpPr>
        <p:spPr/>
        <p:txBody>
          <a:bodyPr>
            <a:normAutofit fontScale="92500" lnSpcReduction="10000"/>
          </a:bodyPr>
          <a:lstStyle/>
          <a:p>
            <a:pPr>
              <a:spcAft>
                <a:spcPts val="1200"/>
              </a:spcAft>
              <a:buNone/>
            </a:pPr>
            <a:r>
              <a:rPr lang="en-US" sz="2800" b="1" dirty="0" smtClean="0"/>
              <a:t>Liver resection can be performed safely:</a:t>
            </a:r>
          </a:p>
          <a:p>
            <a:pPr>
              <a:spcAft>
                <a:spcPts val="1200"/>
              </a:spcAft>
            </a:pPr>
            <a:r>
              <a:rPr lang="en-US" sz="2800" dirty="0" smtClean="0"/>
              <a:t>Preoperative portal vein </a:t>
            </a:r>
            <a:r>
              <a:rPr lang="en-US" sz="2800" dirty="0" err="1" smtClean="0"/>
              <a:t>embolization</a:t>
            </a:r>
            <a:endParaRPr lang="en-US" sz="2800" dirty="0" smtClean="0"/>
          </a:p>
          <a:p>
            <a:pPr>
              <a:spcAft>
                <a:spcPts val="1200"/>
              </a:spcAft>
            </a:pPr>
            <a:r>
              <a:rPr lang="en-US" sz="2800" dirty="0" smtClean="0"/>
              <a:t>Avoid liver ischemia / </a:t>
            </a:r>
            <a:r>
              <a:rPr lang="en-US" sz="2800" dirty="0" err="1" smtClean="0"/>
              <a:t>porta</a:t>
            </a:r>
            <a:r>
              <a:rPr lang="en-US" sz="2800" dirty="0" smtClean="0"/>
              <a:t> </a:t>
            </a:r>
            <a:r>
              <a:rPr lang="en-US" sz="2800" dirty="0" err="1" smtClean="0"/>
              <a:t>hepatis</a:t>
            </a:r>
            <a:r>
              <a:rPr lang="en-US" sz="2800" dirty="0" smtClean="0"/>
              <a:t> clamp (Pringle)</a:t>
            </a:r>
          </a:p>
          <a:p>
            <a:pPr lvl="1">
              <a:spcAft>
                <a:spcPts val="1200"/>
              </a:spcAft>
            </a:pPr>
            <a:r>
              <a:rPr lang="en-US" sz="2400" dirty="0" smtClean="0"/>
              <a:t>Selective occlusion?</a:t>
            </a:r>
          </a:p>
          <a:p>
            <a:pPr lvl="1">
              <a:spcAft>
                <a:spcPts val="1200"/>
              </a:spcAft>
            </a:pPr>
            <a:r>
              <a:rPr lang="en-US" sz="2400" dirty="0" smtClean="0"/>
              <a:t>Pre-ischemic conditioning / intermittent occlusion?</a:t>
            </a:r>
          </a:p>
          <a:p>
            <a:pPr>
              <a:spcAft>
                <a:spcPts val="1200"/>
              </a:spcAft>
            </a:pPr>
            <a:r>
              <a:rPr lang="en-US" sz="2800" dirty="0" smtClean="0"/>
              <a:t>Low CVP technique?</a:t>
            </a:r>
          </a:p>
          <a:p>
            <a:pPr>
              <a:spcAft>
                <a:spcPts val="1200"/>
              </a:spcAft>
            </a:pPr>
            <a:r>
              <a:rPr lang="en-US" sz="2800" dirty="0" smtClean="0"/>
              <a:t>Pharmacological pre/post conditioning?</a:t>
            </a:r>
          </a:p>
          <a:p>
            <a:pPr>
              <a:spcAft>
                <a:spcPts val="1200"/>
              </a:spcAft>
            </a:pPr>
            <a:r>
              <a:rPr lang="en-US" sz="2800" dirty="0" smtClean="0"/>
              <a:t>Experienced surgeon / anesthesiologist</a:t>
            </a:r>
          </a:p>
        </p:txBody>
      </p:sp>
      <p:sp>
        <p:nvSpPr>
          <p:cNvPr id="6" name="Rectangle 5"/>
          <p:cNvSpPr/>
          <p:nvPr/>
        </p:nvSpPr>
        <p:spPr>
          <a:xfrm>
            <a:off x="5976997" y="6488668"/>
            <a:ext cx="3270697" cy="369332"/>
          </a:xfrm>
          <a:prstGeom prst="rect">
            <a:avLst/>
          </a:prstGeom>
        </p:spPr>
        <p:txBody>
          <a:bodyPr wrap="none">
            <a:spAutoFit/>
          </a:bodyPr>
          <a:lstStyle/>
          <a:p>
            <a:r>
              <a:rPr lang="en-US" dirty="0" smtClean="0"/>
              <a:t>Ann Surg. 2012 Nov;256(5):837-</a:t>
            </a:r>
            <a:endParaRPr lang="en-US" dirty="0"/>
          </a:p>
        </p:txBody>
      </p:sp>
      <p:pic>
        <p:nvPicPr>
          <p:cNvPr id="7" name="Picture 6"/>
          <p:cNvPicPr>
            <a:picLocks noChangeAspect="1"/>
          </p:cNvPicPr>
          <p:nvPr/>
        </p:nvPicPr>
        <p:blipFill>
          <a:blip r:embed="rId2"/>
          <a:stretch>
            <a:fillRect/>
          </a:stretch>
        </p:blipFill>
        <p:spPr>
          <a:xfrm>
            <a:off x="6520597" y="4267200"/>
            <a:ext cx="2623403" cy="18288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u="sng" dirty="0" smtClean="0"/>
              <a:t>What can we do?</a:t>
            </a:r>
          </a:p>
        </p:txBody>
      </p:sp>
      <p:sp>
        <p:nvSpPr>
          <p:cNvPr id="3" name="Content Placeholder 2"/>
          <p:cNvSpPr>
            <a:spLocks noGrp="1"/>
          </p:cNvSpPr>
          <p:nvPr>
            <p:ph idx="1"/>
          </p:nvPr>
        </p:nvSpPr>
        <p:spPr>
          <a:xfrm>
            <a:off x="457200" y="1600200"/>
            <a:ext cx="8686800" cy="4525963"/>
          </a:xfrm>
        </p:spPr>
        <p:txBody>
          <a:bodyPr>
            <a:normAutofit/>
          </a:bodyPr>
          <a:lstStyle/>
          <a:p>
            <a:pPr>
              <a:buNone/>
            </a:pPr>
            <a:r>
              <a:rPr lang="en-US" sz="2800" b="1" dirty="0" smtClean="0"/>
              <a:t>Facilitate surgery</a:t>
            </a:r>
          </a:p>
          <a:p>
            <a:r>
              <a:rPr lang="en-US" sz="2800" dirty="0" smtClean="0"/>
              <a:t> </a:t>
            </a:r>
          </a:p>
          <a:p>
            <a:r>
              <a:rPr lang="en-US" sz="2800" dirty="0" smtClean="0"/>
              <a:t> </a:t>
            </a:r>
          </a:p>
          <a:p>
            <a:pPr>
              <a:buNone/>
            </a:pPr>
            <a:r>
              <a:rPr lang="en-US" sz="2800" b="1" dirty="0" smtClean="0"/>
              <a:t>Limit Ischemic Injury</a:t>
            </a:r>
          </a:p>
          <a:p>
            <a:pPr marL="514350" indent="-514350"/>
            <a:r>
              <a:rPr lang="en-US" sz="2800" dirty="0" smtClean="0"/>
              <a:t> </a:t>
            </a:r>
          </a:p>
          <a:p>
            <a:pPr>
              <a:buNone/>
            </a:pPr>
            <a:r>
              <a:rPr lang="en-US" sz="2800" b="1" dirty="0" smtClean="0"/>
              <a:t>Treat / Ameliorate Injury</a:t>
            </a:r>
          </a:p>
          <a:p>
            <a:r>
              <a:rPr lang="en-US" sz="2800" dirty="0" smtClean="0"/>
              <a:t> </a:t>
            </a:r>
          </a:p>
          <a:p>
            <a:r>
              <a:rPr lang="en-US" sz="2800" dirty="0" smtClean="0"/>
              <a:t> </a:t>
            </a:r>
          </a:p>
          <a:p>
            <a:r>
              <a:rPr lang="en-US" sz="2800" dirty="0" smtClean="0"/>
              <a:t> </a:t>
            </a:r>
          </a:p>
          <a:p>
            <a:endParaRPr lang="en-US" sz="2800" dirty="0" smtClean="0"/>
          </a:p>
          <a:p>
            <a:endParaRPr lang="en-US" sz="2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u="sng" dirty="0" smtClean="0"/>
              <a:t>What can we do?</a:t>
            </a:r>
          </a:p>
        </p:txBody>
      </p:sp>
      <p:sp>
        <p:nvSpPr>
          <p:cNvPr id="3" name="Content Placeholder 2"/>
          <p:cNvSpPr>
            <a:spLocks noGrp="1"/>
          </p:cNvSpPr>
          <p:nvPr>
            <p:ph idx="1"/>
          </p:nvPr>
        </p:nvSpPr>
        <p:spPr>
          <a:xfrm>
            <a:off x="457200" y="1600200"/>
            <a:ext cx="8686800" cy="4525963"/>
          </a:xfrm>
        </p:spPr>
        <p:txBody>
          <a:bodyPr>
            <a:normAutofit/>
          </a:bodyPr>
          <a:lstStyle/>
          <a:p>
            <a:pPr>
              <a:buNone/>
            </a:pPr>
            <a:r>
              <a:rPr lang="en-US" sz="2800" b="1" dirty="0" smtClean="0"/>
              <a:t>Facilitate surgery</a:t>
            </a:r>
          </a:p>
          <a:p>
            <a:r>
              <a:rPr lang="en-US" sz="2800" dirty="0" smtClean="0"/>
              <a:t>“Low CVP”</a:t>
            </a:r>
          </a:p>
          <a:p>
            <a:pPr>
              <a:buNone/>
            </a:pPr>
            <a:r>
              <a:rPr lang="en-US" sz="2800" b="1" dirty="0" smtClean="0"/>
              <a:t>Limit Ischemic Injury</a:t>
            </a:r>
          </a:p>
          <a:p>
            <a:pPr marL="514350" indent="-514350"/>
            <a:r>
              <a:rPr lang="en-US" sz="2800" dirty="0" smtClean="0"/>
              <a:t>Effect of Pringle (inflow obstruction)</a:t>
            </a:r>
          </a:p>
          <a:p>
            <a:pPr>
              <a:buNone/>
            </a:pPr>
            <a:r>
              <a:rPr lang="en-US" sz="2800" b="1" dirty="0" smtClean="0"/>
              <a:t>Treat / Ameliorate Injury</a:t>
            </a:r>
          </a:p>
          <a:p>
            <a:r>
              <a:rPr lang="en-US" sz="2800" dirty="0" smtClean="0"/>
              <a:t>Inhalational anesthetics</a:t>
            </a:r>
          </a:p>
          <a:p>
            <a:r>
              <a:rPr lang="en-US" sz="2800" dirty="0" smtClean="0"/>
              <a:t>Portal inflow modification</a:t>
            </a:r>
          </a:p>
          <a:p>
            <a:r>
              <a:rPr lang="en-US" sz="2800" dirty="0" smtClean="0"/>
              <a:t>N-Acetyl </a:t>
            </a:r>
            <a:r>
              <a:rPr lang="en-US" sz="2800" dirty="0" err="1" smtClean="0"/>
              <a:t>cysteine</a:t>
            </a:r>
            <a:endParaRPr lang="en-US" sz="2800" dirty="0" smtClean="0"/>
          </a:p>
          <a:p>
            <a:endParaRPr lang="en-US" sz="2800" dirty="0" smtClean="0"/>
          </a:p>
          <a:p>
            <a:endParaRPr lang="en-US" sz="2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Facilitate surgery</a:t>
            </a:r>
            <a:endParaRPr lang="en-US" dirty="0"/>
          </a:p>
        </p:txBody>
      </p:sp>
      <p:sp>
        <p:nvSpPr>
          <p:cNvPr id="3" name="Content Placeholder 2"/>
          <p:cNvSpPr>
            <a:spLocks noGrp="1"/>
          </p:cNvSpPr>
          <p:nvPr>
            <p:ph idx="1"/>
          </p:nvPr>
        </p:nvSpPr>
        <p:spPr/>
        <p:txBody>
          <a:bodyPr>
            <a:normAutofit/>
          </a:bodyPr>
          <a:lstStyle/>
          <a:p>
            <a:pPr>
              <a:spcAft>
                <a:spcPts val="600"/>
              </a:spcAft>
              <a:buNone/>
            </a:pPr>
            <a:r>
              <a:rPr lang="en-US" sz="2800" b="1" dirty="0" smtClean="0"/>
              <a:t>“Low CVP” technique (misnomer)</a:t>
            </a:r>
          </a:p>
          <a:p>
            <a:pPr>
              <a:spcAft>
                <a:spcPts val="600"/>
              </a:spcAft>
            </a:pPr>
            <a:r>
              <a:rPr lang="en-US" sz="2800" dirty="0" smtClean="0"/>
              <a:t>High CVP increases back bleeding</a:t>
            </a:r>
          </a:p>
          <a:p>
            <a:pPr>
              <a:spcAft>
                <a:spcPts val="600"/>
              </a:spcAft>
            </a:pPr>
            <a:r>
              <a:rPr lang="en-US" sz="2800" dirty="0" smtClean="0"/>
              <a:t>Surgeon needs to identify / </a:t>
            </a:r>
            <a:r>
              <a:rPr lang="en-US" sz="2800" dirty="0" err="1" smtClean="0"/>
              <a:t>ligate</a:t>
            </a:r>
            <a:endParaRPr lang="en-US" sz="2800" dirty="0" smtClean="0"/>
          </a:p>
          <a:p>
            <a:pPr>
              <a:spcAft>
                <a:spcPts val="600"/>
              </a:spcAft>
              <a:buNone/>
            </a:pPr>
            <a:r>
              <a:rPr lang="en-US" sz="2800" dirty="0" smtClean="0"/>
              <a:t>   (Portal) veins, arteries, bile ducts</a:t>
            </a:r>
          </a:p>
          <a:p>
            <a:pPr lvl="1">
              <a:spcAft>
                <a:spcPts val="600"/>
              </a:spcAft>
            </a:pPr>
            <a:r>
              <a:rPr lang="en-US" sz="2400" dirty="0" smtClean="0"/>
              <a:t>CUSA / Clamp / “</a:t>
            </a:r>
            <a:r>
              <a:rPr lang="en-US" sz="2400" dirty="0" err="1" smtClean="0"/>
              <a:t>Ligasure</a:t>
            </a:r>
            <a:r>
              <a:rPr lang="en-US" sz="2400" dirty="0" smtClean="0"/>
              <a:t>”</a:t>
            </a:r>
          </a:p>
          <a:p>
            <a:pPr>
              <a:spcAft>
                <a:spcPts val="600"/>
              </a:spcAft>
            </a:pPr>
            <a:r>
              <a:rPr lang="en-US" sz="2800" dirty="0" smtClean="0"/>
              <a:t>Bleeding causes more bleeding</a:t>
            </a:r>
          </a:p>
          <a:p>
            <a:pPr>
              <a:spcAft>
                <a:spcPts val="600"/>
              </a:spcAft>
            </a:pPr>
            <a:endParaRPr lang="en-US" sz="2800" dirty="0" smtClean="0"/>
          </a:p>
          <a:p>
            <a:pPr>
              <a:spcAft>
                <a:spcPts val="600"/>
              </a:spcAft>
            </a:pPr>
            <a:endParaRPr lang="en-US" sz="2800" dirty="0"/>
          </a:p>
        </p:txBody>
      </p:sp>
      <p:pic>
        <p:nvPicPr>
          <p:cNvPr id="12" name="Picture 11" descr="Untitled.jpg"/>
          <p:cNvPicPr>
            <a:picLocks noChangeAspect="1"/>
          </p:cNvPicPr>
          <p:nvPr/>
        </p:nvPicPr>
        <p:blipFill>
          <a:blip r:embed="rId2"/>
          <a:stretch>
            <a:fillRect/>
          </a:stretch>
        </p:blipFill>
        <p:spPr>
          <a:xfrm>
            <a:off x="6380226" y="1417638"/>
            <a:ext cx="2763774" cy="2743200"/>
          </a:xfrm>
          <a:prstGeom prst="rect">
            <a:avLst/>
          </a:prstGeom>
        </p:spPr>
      </p:pic>
      <p:pic>
        <p:nvPicPr>
          <p:cNvPr id="14" name="Picture 13"/>
          <p:cNvPicPr>
            <a:picLocks noChangeAspect="1"/>
          </p:cNvPicPr>
          <p:nvPr/>
        </p:nvPicPr>
        <p:blipFill>
          <a:blip r:embed="rId3"/>
          <a:stretch>
            <a:fillRect/>
          </a:stretch>
        </p:blipFill>
        <p:spPr>
          <a:xfrm>
            <a:off x="6311900" y="4160838"/>
            <a:ext cx="2832100" cy="1917700"/>
          </a:xfrm>
          <a:prstGeom prst="rect">
            <a:avLst/>
          </a:prstGeom>
        </p:spPr>
      </p:pic>
      <p:sp>
        <p:nvSpPr>
          <p:cNvPr id="15" name="Rectangle 14"/>
          <p:cNvSpPr/>
          <p:nvPr/>
        </p:nvSpPr>
        <p:spPr>
          <a:xfrm>
            <a:off x="6897058" y="6488668"/>
            <a:ext cx="2246942" cy="369332"/>
          </a:xfrm>
          <a:prstGeom prst="rect">
            <a:avLst/>
          </a:prstGeom>
        </p:spPr>
        <p:txBody>
          <a:bodyPr wrap="none">
            <a:spAutoFit/>
          </a:bodyPr>
          <a:lstStyle/>
          <a:p>
            <a:r>
              <a:rPr lang="en-US" dirty="0" smtClean="0"/>
              <a:t>HPB, 2007; 9: 166 173</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Facilitate surgery: Low CVP</a:t>
            </a:r>
            <a:endParaRPr lang="en-US" dirty="0"/>
          </a:p>
        </p:txBody>
      </p:sp>
      <p:sp>
        <p:nvSpPr>
          <p:cNvPr id="3" name="Content Placeholder 2"/>
          <p:cNvSpPr>
            <a:spLocks noGrp="1"/>
          </p:cNvSpPr>
          <p:nvPr>
            <p:ph idx="1"/>
          </p:nvPr>
        </p:nvSpPr>
        <p:spPr/>
        <p:txBody>
          <a:bodyPr>
            <a:normAutofit/>
          </a:bodyPr>
          <a:lstStyle/>
          <a:p>
            <a:pPr>
              <a:spcAft>
                <a:spcPts val="600"/>
              </a:spcAft>
              <a:buNone/>
            </a:pPr>
            <a:r>
              <a:rPr lang="en-US" sz="2400" b="1" u="sng" dirty="0" smtClean="0"/>
              <a:t>Evidence?</a:t>
            </a:r>
          </a:p>
          <a:p>
            <a:pPr>
              <a:spcAft>
                <a:spcPts val="600"/>
              </a:spcAft>
            </a:pPr>
            <a:r>
              <a:rPr lang="en-US" sz="2400" b="1" dirty="0" smtClean="0"/>
              <a:t>Meta-analysis: </a:t>
            </a:r>
            <a:r>
              <a:rPr lang="en-US" sz="2400" dirty="0" smtClean="0"/>
              <a:t>8 studies  with 40-192 subjects each</a:t>
            </a:r>
          </a:p>
          <a:p>
            <a:pPr lvl="1">
              <a:spcAft>
                <a:spcPts val="600"/>
              </a:spcAft>
            </a:pPr>
            <a:r>
              <a:rPr lang="en-US" sz="2000" dirty="0" smtClean="0"/>
              <a:t>339 patients  low CVP and 342 “normal” CVP</a:t>
            </a:r>
          </a:p>
          <a:p>
            <a:pPr>
              <a:spcAft>
                <a:spcPts val="600"/>
              </a:spcAft>
            </a:pPr>
            <a:r>
              <a:rPr lang="en-US" sz="2400" b="1" dirty="0" smtClean="0"/>
              <a:t>Interventions: </a:t>
            </a:r>
            <a:endParaRPr lang="en-US" sz="2400" dirty="0" smtClean="0"/>
          </a:p>
          <a:p>
            <a:pPr lvl="1">
              <a:spcAft>
                <a:spcPts val="600"/>
              </a:spcAft>
            </a:pPr>
            <a:r>
              <a:rPr lang="en-US" sz="2000" dirty="0" smtClean="0"/>
              <a:t>Anesthetic: Fluid restriction, epidural, vasodilators and/or diuretics </a:t>
            </a:r>
          </a:p>
          <a:p>
            <a:pPr lvl="1">
              <a:spcAft>
                <a:spcPts val="600"/>
              </a:spcAft>
            </a:pPr>
            <a:r>
              <a:rPr lang="en-US" sz="2000" dirty="0" smtClean="0"/>
              <a:t>Surgical: IVC clamping /total or selective vascular hepatic exclusion</a:t>
            </a:r>
            <a:endParaRPr lang="en-US" sz="2000" b="1" dirty="0" smtClean="0"/>
          </a:p>
          <a:p>
            <a:pPr>
              <a:spcAft>
                <a:spcPts val="600"/>
              </a:spcAft>
            </a:pPr>
            <a:r>
              <a:rPr lang="en-US" sz="2400" b="1" dirty="0" smtClean="0"/>
              <a:t>Endpoints:</a:t>
            </a:r>
          </a:p>
          <a:p>
            <a:pPr lvl="1">
              <a:spcAft>
                <a:spcPts val="600"/>
              </a:spcAft>
            </a:pPr>
            <a:r>
              <a:rPr lang="en-US" sz="2000" dirty="0" smtClean="0"/>
              <a:t>Composite end-point: “systemic complications”</a:t>
            </a:r>
          </a:p>
          <a:p>
            <a:pPr lvl="1">
              <a:spcAft>
                <a:spcPts val="600"/>
              </a:spcAft>
            </a:pPr>
            <a:r>
              <a:rPr lang="en-US" sz="2000" dirty="0" smtClean="0"/>
              <a:t>Blood loss</a:t>
            </a:r>
          </a:p>
          <a:p>
            <a:pPr>
              <a:spcAft>
                <a:spcPts val="600"/>
              </a:spcAft>
            </a:pPr>
            <a:endParaRPr lang="en-US" sz="2400" dirty="0"/>
          </a:p>
        </p:txBody>
      </p:sp>
      <p:sp>
        <p:nvSpPr>
          <p:cNvPr id="6" name="Rectangle 5"/>
          <p:cNvSpPr/>
          <p:nvPr/>
        </p:nvSpPr>
        <p:spPr>
          <a:xfrm>
            <a:off x="6780064" y="6488668"/>
            <a:ext cx="2363936" cy="369332"/>
          </a:xfrm>
          <a:prstGeom prst="rect">
            <a:avLst/>
          </a:prstGeom>
        </p:spPr>
        <p:txBody>
          <a:bodyPr wrap="none">
            <a:spAutoFit/>
          </a:bodyPr>
          <a:lstStyle/>
          <a:p>
            <a:r>
              <a:rPr lang="en-US" dirty="0" smtClean="0"/>
              <a:t>HPB 2015, 17, 863–871</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Low CVP: Meta-analysis</a:t>
            </a:r>
            <a:endParaRPr lang="en-US" dirty="0"/>
          </a:p>
        </p:txBody>
      </p:sp>
      <p:sp>
        <p:nvSpPr>
          <p:cNvPr id="3" name="Content Placeholder 2"/>
          <p:cNvSpPr>
            <a:spLocks noGrp="1"/>
          </p:cNvSpPr>
          <p:nvPr>
            <p:ph idx="1"/>
          </p:nvPr>
        </p:nvSpPr>
        <p:spPr/>
        <p:txBody>
          <a:bodyPr>
            <a:normAutofit/>
          </a:bodyPr>
          <a:lstStyle/>
          <a:p>
            <a:pPr>
              <a:spcAft>
                <a:spcPts val="600"/>
              </a:spcAft>
              <a:buNone/>
            </a:pPr>
            <a:r>
              <a:rPr lang="en-US" sz="2400" b="1" u="sng" dirty="0" smtClean="0"/>
              <a:t>Endpoints</a:t>
            </a:r>
          </a:p>
          <a:p>
            <a:pPr>
              <a:spcAft>
                <a:spcPts val="600"/>
              </a:spcAft>
              <a:buNone/>
            </a:pPr>
            <a:r>
              <a:rPr lang="en-US" sz="2400" b="1" dirty="0" smtClean="0"/>
              <a:t>Composite end-point: “systemic complications”</a:t>
            </a:r>
          </a:p>
          <a:p>
            <a:pPr>
              <a:spcAft>
                <a:spcPts val="600"/>
              </a:spcAft>
            </a:pPr>
            <a:r>
              <a:rPr lang="en-US" sz="2400" dirty="0" smtClean="0"/>
              <a:t> No </a:t>
            </a:r>
            <a:r>
              <a:rPr lang="en-US" sz="2400" dirty="0" smtClean="0"/>
              <a:t>difference</a:t>
            </a:r>
            <a:endParaRPr lang="en-US" sz="2400" dirty="0" smtClean="0"/>
          </a:p>
        </p:txBody>
      </p:sp>
      <p:sp>
        <p:nvSpPr>
          <p:cNvPr id="6" name="Rectangle 5"/>
          <p:cNvSpPr/>
          <p:nvPr/>
        </p:nvSpPr>
        <p:spPr>
          <a:xfrm>
            <a:off x="6780064" y="6488668"/>
            <a:ext cx="2363936" cy="369332"/>
          </a:xfrm>
          <a:prstGeom prst="rect">
            <a:avLst/>
          </a:prstGeom>
        </p:spPr>
        <p:txBody>
          <a:bodyPr wrap="none">
            <a:spAutoFit/>
          </a:bodyPr>
          <a:lstStyle/>
          <a:p>
            <a:r>
              <a:rPr lang="en-US" dirty="0" smtClean="0"/>
              <a:t>HPB 2015, 17, 863–871</a:t>
            </a:r>
            <a:endParaRPr lang="en-US" dirty="0"/>
          </a:p>
        </p:txBody>
      </p:sp>
      <p:pic>
        <p:nvPicPr>
          <p:cNvPr id="11" name="Picture 10"/>
          <p:cNvPicPr>
            <a:picLocks noChangeAspect="1"/>
          </p:cNvPicPr>
          <p:nvPr/>
        </p:nvPicPr>
        <p:blipFill>
          <a:blip r:embed="rId3"/>
          <a:srcRect/>
          <a:stretch>
            <a:fillRect/>
          </a:stretch>
        </p:blipFill>
        <p:spPr bwMode="auto">
          <a:xfrm>
            <a:off x="6400800" y="1513920"/>
            <a:ext cx="2743200" cy="27432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Low CVP: Meta-analysis</a:t>
            </a:r>
            <a:endParaRPr lang="en-US" dirty="0"/>
          </a:p>
        </p:txBody>
      </p:sp>
      <p:sp>
        <p:nvSpPr>
          <p:cNvPr id="3" name="Content Placeholder 2"/>
          <p:cNvSpPr>
            <a:spLocks noGrp="1"/>
          </p:cNvSpPr>
          <p:nvPr>
            <p:ph idx="1"/>
          </p:nvPr>
        </p:nvSpPr>
        <p:spPr/>
        <p:txBody>
          <a:bodyPr>
            <a:normAutofit fontScale="92500" lnSpcReduction="10000"/>
          </a:bodyPr>
          <a:lstStyle/>
          <a:p>
            <a:pPr>
              <a:spcAft>
                <a:spcPts val="600"/>
              </a:spcAft>
              <a:buNone/>
            </a:pPr>
            <a:r>
              <a:rPr lang="en-US" sz="2400" b="1" u="sng" dirty="0" smtClean="0"/>
              <a:t>Endpoints</a:t>
            </a:r>
          </a:p>
          <a:p>
            <a:pPr>
              <a:spcAft>
                <a:spcPts val="600"/>
              </a:spcAft>
              <a:buNone/>
            </a:pPr>
            <a:r>
              <a:rPr lang="en-US" sz="2400" b="1" dirty="0" smtClean="0">
                <a:solidFill>
                  <a:schemeClr val="bg1">
                    <a:lumMod val="50000"/>
                  </a:schemeClr>
                </a:solidFill>
              </a:rPr>
              <a:t>Composite end-point: “systemic complications”</a:t>
            </a:r>
          </a:p>
          <a:p>
            <a:pPr>
              <a:spcAft>
                <a:spcPts val="600"/>
              </a:spcAft>
            </a:pPr>
            <a:r>
              <a:rPr lang="en-US" sz="2400" dirty="0" smtClean="0">
                <a:solidFill>
                  <a:schemeClr val="bg1">
                    <a:lumMod val="50000"/>
                  </a:schemeClr>
                </a:solidFill>
              </a:rPr>
              <a:t> No difference</a:t>
            </a:r>
          </a:p>
          <a:p>
            <a:pPr>
              <a:spcAft>
                <a:spcPts val="600"/>
              </a:spcAft>
              <a:buNone/>
            </a:pPr>
            <a:r>
              <a:rPr lang="en-US" sz="2400" b="1" dirty="0" smtClean="0"/>
              <a:t>Blood loss / EBL</a:t>
            </a:r>
          </a:p>
          <a:p>
            <a:pPr>
              <a:spcAft>
                <a:spcPts val="600"/>
              </a:spcAft>
              <a:buNone/>
            </a:pPr>
            <a:r>
              <a:rPr lang="en-US" dirty="0" smtClean="0"/>
              <a:t>Less EBL with low CVP group</a:t>
            </a:r>
          </a:p>
          <a:p>
            <a:pPr>
              <a:spcAft>
                <a:spcPts val="600"/>
              </a:spcAft>
            </a:pPr>
            <a:r>
              <a:rPr lang="en-US" dirty="0" smtClean="0"/>
              <a:t>Weighted mean difference (WMD): 308.63 </a:t>
            </a:r>
            <a:r>
              <a:rPr lang="en-US" dirty="0" smtClean="0"/>
              <a:t>ml </a:t>
            </a:r>
            <a:r>
              <a:rPr lang="en-US" dirty="0" smtClean="0"/>
              <a:t>P &lt; 0.001</a:t>
            </a:r>
          </a:p>
          <a:p>
            <a:pPr>
              <a:spcAft>
                <a:spcPts val="600"/>
              </a:spcAft>
              <a:buNone/>
            </a:pPr>
            <a:r>
              <a:rPr lang="en-US" dirty="0" smtClean="0"/>
              <a:t>Anesthetic interventions: less EBL</a:t>
            </a:r>
          </a:p>
          <a:p>
            <a:pPr>
              <a:spcAft>
                <a:spcPts val="600"/>
              </a:spcAft>
            </a:pPr>
            <a:r>
              <a:rPr lang="en-US" dirty="0" smtClean="0"/>
              <a:t>WMD = 406.26 </a:t>
            </a:r>
            <a:r>
              <a:rPr lang="en-US" dirty="0" smtClean="0"/>
              <a:t>ml, </a:t>
            </a:r>
            <a:r>
              <a:rPr lang="en-US" dirty="0" smtClean="0"/>
              <a:t>P = &lt;0.001</a:t>
            </a:r>
          </a:p>
          <a:p>
            <a:pPr>
              <a:spcAft>
                <a:spcPts val="600"/>
              </a:spcAft>
              <a:buNone/>
            </a:pPr>
            <a:r>
              <a:rPr lang="en-US" dirty="0" smtClean="0"/>
              <a:t>Surgical intervention: No difference (IVC </a:t>
            </a:r>
            <a:r>
              <a:rPr lang="en-US" dirty="0" smtClean="0"/>
              <a:t>clamping)</a:t>
            </a:r>
            <a:endParaRPr lang="en-US" dirty="0" smtClean="0"/>
          </a:p>
          <a:p>
            <a:pPr>
              <a:spcAft>
                <a:spcPts val="600"/>
              </a:spcAft>
            </a:pPr>
            <a:r>
              <a:rPr lang="en-US" dirty="0" smtClean="0"/>
              <a:t>WMD = 88.7 </a:t>
            </a:r>
            <a:r>
              <a:rPr lang="en-US" dirty="0" smtClean="0"/>
              <a:t>ml, P </a:t>
            </a:r>
            <a:r>
              <a:rPr lang="en-US" dirty="0" smtClean="0"/>
              <a:t>= </a:t>
            </a:r>
            <a:r>
              <a:rPr lang="en-US" dirty="0" smtClean="0"/>
              <a:t>0.330</a:t>
            </a:r>
            <a:endParaRPr lang="en-US" sz="2400" dirty="0"/>
          </a:p>
        </p:txBody>
      </p:sp>
      <p:sp>
        <p:nvSpPr>
          <p:cNvPr id="6" name="Rectangle 5"/>
          <p:cNvSpPr/>
          <p:nvPr/>
        </p:nvSpPr>
        <p:spPr>
          <a:xfrm>
            <a:off x="6780064" y="6488668"/>
            <a:ext cx="2363936" cy="369332"/>
          </a:xfrm>
          <a:prstGeom prst="rect">
            <a:avLst/>
          </a:prstGeom>
        </p:spPr>
        <p:txBody>
          <a:bodyPr wrap="none">
            <a:spAutoFit/>
          </a:bodyPr>
          <a:lstStyle/>
          <a:p>
            <a:r>
              <a:rPr lang="en-US" dirty="0" smtClean="0"/>
              <a:t>HPB 2015, 17, 863–871</a:t>
            </a:r>
            <a:endParaRPr lang="en-US" dirty="0"/>
          </a:p>
        </p:txBody>
      </p:sp>
      <p:pic>
        <p:nvPicPr>
          <p:cNvPr id="11" name="Picture 10"/>
          <p:cNvPicPr>
            <a:picLocks noChangeAspect="1"/>
          </p:cNvPicPr>
          <p:nvPr/>
        </p:nvPicPr>
        <p:blipFill>
          <a:blip r:embed="rId3"/>
          <a:srcRect/>
          <a:stretch>
            <a:fillRect/>
          </a:stretch>
        </p:blipFill>
        <p:spPr bwMode="auto">
          <a:xfrm>
            <a:off x="6400800" y="1513920"/>
            <a:ext cx="2743200" cy="2743200"/>
          </a:xfrm>
          <a:prstGeom prst="rect">
            <a:avLst/>
          </a:prstGeom>
          <a:noFill/>
          <a:ln w="9525">
            <a:noFill/>
            <a:miter lim="800000"/>
            <a:headEnd/>
            <a:tailEnd/>
          </a:ln>
        </p:spPr>
      </p:pic>
    </p:spTree>
    <p:extLst>
      <p:ext uri="{BB962C8B-B14F-4D97-AF65-F5344CB8AC3E}">
        <p14:creationId xmlns:p14="http://schemas.microsoft.com/office/powerpoint/2010/main" val="87906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Identify the patient at risk</a:t>
            </a:r>
          </a:p>
          <a:p>
            <a:pPr lvl="1"/>
            <a:r>
              <a:rPr lang="en-US" dirty="0" smtClean="0"/>
              <a:t>Preoperative</a:t>
            </a:r>
          </a:p>
          <a:p>
            <a:pPr lvl="1"/>
            <a:r>
              <a:rPr lang="en-US" dirty="0" smtClean="0"/>
              <a:t>Intra-operative </a:t>
            </a:r>
            <a:r>
              <a:rPr lang="en-US" dirty="0"/>
              <a:t>s</a:t>
            </a:r>
            <a:r>
              <a:rPr lang="en-US" dirty="0" smtClean="0"/>
              <a:t>igns of liver failure</a:t>
            </a:r>
          </a:p>
          <a:p>
            <a:r>
              <a:rPr lang="en-US" dirty="0" smtClean="0"/>
              <a:t>Interventions</a:t>
            </a:r>
          </a:p>
          <a:p>
            <a:pPr lvl="1"/>
            <a:r>
              <a:rPr lang="en-US" dirty="0" smtClean="0"/>
              <a:t>In the OR</a:t>
            </a:r>
          </a:p>
          <a:p>
            <a:pPr lvl="2"/>
            <a:r>
              <a:rPr lang="en-US" dirty="0" smtClean="0"/>
              <a:t>Surgical</a:t>
            </a:r>
          </a:p>
          <a:p>
            <a:pPr lvl="2"/>
            <a:r>
              <a:rPr lang="en-US" dirty="0" smtClean="0"/>
              <a:t>Pharmacological  and anesthetic</a:t>
            </a:r>
          </a:p>
          <a:p>
            <a:pPr lvl="1"/>
            <a:r>
              <a:rPr lang="en-US" dirty="0" smtClean="0"/>
              <a:t>Postoperative</a:t>
            </a:r>
          </a:p>
          <a:p>
            <a:endParaRPr lang="en-US" dirty="0" smtClean="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Low CVP: Meta-analysis</a:t>
            </a:r>
            <a:endParaRPr lang="en-US" dirty="0"/>
          </a:p>
        </p:txBody>
      </p:sp>
      <p:sp>
        <p:nvSpPr>
          <p:cNvPr id="3" name="Content Placeholder 2"/>
          <p:cNvSpPr>
            <a:spLocks noGrp="1"/>
          </p:cNvSpPr>
          <p:nvPr>
            <p:ph idx="1"/>
          </p:nvPr>
        </p:nvSpPr>
        <p:spPr/>
        <p:txBody>
          <a:bodyPr>
            <a:normAutofit fontScale="92500" lnSpcReduction="20000"/>
          </a:bodyPr>
          <a:lstStyle/>
          <a:p>
            <a:pPr>
              <a:spcAft>
                <a:spcPts val="600"/>
              </a:spcAft>
              <a:buNone/>
            </a:pPr>
            <a:r>
              <a:rPr lang="en-US" sz="2400" b="1" u="sng" dirty="0" smtClean="0">
                <a:solidFill>
                  <a:schemeClr val="bg1">
                    <a:lumMod val="65000"/>
                  </a:schemeClr>
                </a:solidFill>
              </a:rPr>
              <a:t>Endpoints</a:t>
            </a:r>
          </a:p>
          <a:p>
            <a:pPr>
              <a:spcAft>
                <a:spcPts val="600"/>
              </a:spcAft>
              <a:buNone/>
            </a:pPr>
            <a:r>
              <a:rPr lang="en-US" sz="2400" b="1" dirty="0" smtClean="0">
                <a:solidFill>
                  <a:schemeClr val="bg1">
                    <a:lumMod val="65000"/>
                  </a:schemeClr>
                </a:solidFill>
              </a:rPr>
              <a:t>Composite end-point: “systemic complications”</a:t>
            </a:r>
          </a:p>
          <a:p>
            <a:pPr>
              <a:spcAft>
                <a:spcPts val="600"/>
              </a:spcAft>
            </a:pPr>
            <a:r>
              <a:rPr lang="en-US" sz="2400" dirty="0" smtClean="0">
                <a:solidFill>
                  <a:schemeClr val="bg1">
                    <a:lumMod val="65000"/>
                  </a:schemeClr>
                </a:solidFill>
              </a:rPr>
              <a:t> No difference</a:t>
            </a:r>
          </a:p>
          <a:p>
            <a:pPr>
              <a:spcAft>
                <a:spcPts val="600"/>
              </a:spcAft>
              <a:buNone/>
            </a:pPr>
            <a:r>
              <a:rPr lang="en-US" sz="2400" b="1" dirty="0" smtClean="0">
                <a:solidFill>
                  <a:schemeClr val="bg1">
                    <a:lumMod val="65000"/>
                  </a:schemeClr>
                </a:solidFill>
              </a:rPr>
              <a:t>Blood loss / EBL</a:t>
            </a:r>
          </a:p>
          <a:p>
            <a:pPr>
              <a:spcAft>
                <a:spcPts val="600"/>
              </a:spcAft>
              <a:buNone/>
            </a:pPr>
            <a:r>
              <a:rPr lang="en-US" sz="2400" dirty="0" smtClean="0">
                <a:solidFill>
                  <a:schemeClr val="bg1">
                    <a:lumMod val="65000"/>
                  </a:schemeClr>
                </a:solidFill>
              </a:rPr>
              <a:t>Less EBL with low CVP group</a:t>
            </a:r>
          </a:p>
          <a:p>
            <a:pPr>
              <a:spcAft>
                <a:spcPts val="600"/>
              </a:spcAft>
            </a:pPr>
            <a:r>
              <a:rPr lang="en-US" sz="2400" dirty="0" smtClean="0">
                <a:solidFill>
                  <a:schemeClr val="bg1">
                    <a:lumMod val="65000"/>
                  </a:schemeClr>
                </a:solidFill>
              </a:rPr>
              <a:t>Weighted mean difference (WMD): 308.63 ml (95% CI 474.67, 142.58) P &lt; 0.001</a:t>
            </a:r>
          </a:p>
          <a:p>
            <a:pPr>
              <a:spcAft>
                <a:spcPts val="600"/>
              </a:spcAft>
              <a:buNone/>
            </a:pPr>
            <a:r>
              <a:rPr lang="en-US" sz="2400" dirty="0" smtClean="0">
                <a:solidFill>
                  <a:schemeClr val="bg1">
                    <a:lumMod val="65000"/>
                  </a:schemeClr>
                </a:solidFill>
              </a:rPr>
              <a:t>Anesthetic interventions: less EBL</a:t>
            </a:r>
          </a:p>
          <a:p>
            <a:pPr>
              <a:spcAft>
                <a:spcPts val="600"/>
              </a:spcAft>
            </a:pPr>
            <a:r>
              <a:rPr lang="en-US" sz="2400" dirty="0" smtClean="0">
                <a:solidFill>
                  <a:schemeClr val="bg1">
                    <a:lumMod val="65000"/>
                  </a:schemeClr>
                </a:solidFill>
              </a:rPr>
              <a:t>WMD = 406.26 ml, CI 499.77, 321.76, P = &lt;0.001</a:t>
            </a:r>
          </a:p>
          <a:p>
            <a:pPr>
              <a:spcAft>
                <a:spcPts val="600"/>
              </a:spcAft>
              <a:buNone/>
            </a:pPr>
            <a:r>
              <a:rPr lang="en-US" sz="2400" dirty="0" smtClean="0">
                <a:solidFill>
                  <a:schemeClr val="bg1">
                    <a:lumMod val="65000"/>
                  </a:schemeClr>
                </a:solidFill>
              </a:rPr>
              <a:t>Surgical intervention: No difference (IVC clamping</a:t>
            </a:r>
          </a:p>
          <a:p>
            <a:pPr>
              <a:spcAft>
                <a:spcPts val="600"/>
              </a:spcAft>
            </a:pPr>
            <a:r>
              <a:rPr lang="en-US" sz="2400" dirty="0" smtClean="0">
                <a:solidFill>
                  <a:schemeClr val="bg1">
                    <a:lumMod val="65000"/>
                  </a:schemeClr>
                </a:solidFill>
              </a:rPr>
              <a:t>WMD = 88.7 ml, CI 268.02, 90.7, P = 0.330, I2 = 0%). </a:t>
            </a:r>
          </a:p>
          <a:p>
            <a:pPr>
              <a:spcAft>
                <a:spcPts val="600"/>
              </a:spcAft>
            </a:pPr>
            <a:endParaRPr lang="en-US" sz="2400" dirty="0">
              <a:solidFill>
                <a:schemeClr val="bg1">
                  <a:lumMod val="65000"/>
                </a:schemeClr>
              </a:solidFill>
            </a:endParaRPr>
          </a:p>
        </p:txBody>
      </p:sp>
      <p:sp>
        <p:nvSpPr>
          <p:cNvPr id="6" name="Rectangle 5"/>
          <p:cNvSpPr/>
          <p:nvPr/>
        </p:nvSpPr>
        <p:spPr>
          <a:xfrm>
            <a:off x="6780064" y="6488668"/>
            <a:ext cx="2363936" cy="369332"/>
          </a:xfrm>
          <a:prstGeom prst="rect">
            <a:avLst/>
          </a:prstGeom>
        </p:spPr>
        <p:txBody>
          <a:bodyPr wrap="none">
            <a:spAutoFit/>
          </a:bodyPr>
          <a:lstStyle/>
          <a:p>
            <a:r>
              <a:rPr lang="en-US" dirty="0" smtClean="0"/>
              <a:t>HPB 2015, 17, 863–871</a:t>
            </a:r>
            <a:endParaRPr lang="en-US" dirty="0"/>
          </a:p>
        </p:txBody>
      </p:sp>
      <p:sp>
        <p:nvSpPr>
          <p:cNvPr id="7" name="TextBox 6"/>
          <p:cNvSpPr txBox="1"/>
          <p:nvPr/>
        </p:nvSpPr>
        <p:spPr>
          <a:xfrm>
            <a:off x="457200" y="2382910"/>
            <a:ext cx="4725329" cy="2743200"/>
          </a:xfrm>
          <a:prstGeom prst="rect">
            <a:avLst/>
          </a:prstGeom>
          <a:solidFill>
            <a:schemeClr val="bg1"/>
          </a:solidFill>
          <a:ln w="12700">
            <a:solidFill>
              <a:schemeClr val="tx1"/>
            </a:solidFill>
          </a:ln>
        </p:spPr>
        <p:txBody>
          <a:bodyPr wrap="square" rtlCol="0">
            <a:spAutoFit/>
          </a:bodyPr>
          <a:lstStyle/>
          <a:p>
            <a:pPr algn="ctr"/>
            <a:r>
              <a:rPr lang="en-US" sz="2800" b="1" dirty="0" smtClean="0"/>
              <a:t>Conclusion</a:t>
            </a:r>
          </a:p>
          <a:p>
            <a:pPr algn="ctr">
              <a:buFont typeface="Arial"/>
              <a:buChar char="•"/>
            </a:pPr>
            <a:r>
              <a:rPr lang="en-US" sz="2800" i="1" dirty="0" smtClean="0"/>
              <a:t>“Low CVP” reduces EBL</a:t>
            </a:r>
          </a:p>
          <a:p>
            <a:pPr algn="ctr">
              <a:buFont typeface="Arial"/>
              <a:buChar char="•"/>
            </a:pPr>
            <a:r>
              <a:rPr lang="en-US" sz="2800" i="1" dirty="0" smtClean="0"/>
              <a:t>More does not help more</a:t>
            </a:r>
          </a:p>
          <a:p>
            <a:r>
              <a:rPr lang="en-US" sz="2800" i="1" dirty="0" smtClean="0"/>
              <a:t>Use common sense:</a:t>
            </a:r>
          </a:p>
          <a:p>
            <a:pPr algn="ctr">
              <a:buFont typeface="Arial"/>
              <a:buChar char="•"/>
            </a:pPr>
            <a:r>
              <a:rPr lang="en-US" sz="2800" i="1" dirty="0" smtClean="0"/>
              <a:t>Depends on co-morbidities and type of vascular clamping</a:t>
            </a:r>
            <a:endParaRPr lang="en-US" sz="2800" i="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Low CVP: Meta-analysis</a:t>
            </a:r>
            <a:endParaRPr lang="en-US" dirty="0"/>
          </a:p>
        </p:txBody>
      </p:sp>
      <p:sp>
        <p:nvSpPr>
          <p:cNvPr id="3" name="Content Placeholder 2"/>
          <p:cNvSpPr>
            <a:spLocks noGrp="1"/>
          </p:cNvSpPr>
          <p:nvPr>
            <p:ph idx="1"/>
          </p:nvPr>
        </p:nvSpPr>
        <p:spPr/>
        <p:txBody>
          <a:bodyPr>
            <a:normAutofit fontScale="92500" lnSpcReduction="20000"/>
          </a:bodyPr>
          <a:lstStyle/>
          <a:p>
            <a:pPr>
              <a:spcAft>
                <a:spcPts val="600"/>
              </a:spcAft>
              <a:buNone/>
            </a:pPr>
            <a:r>
              <a:rPr lang="en-US" sz="2400" b="1" u="sng" dirty="0" smtClean="0">
                <a:solidFill>
                  <a:schemeClr val="bg1">
                    <a:lumMod val="65000"/>
                  </a:schemeClr>
                </a:solidFill>
              </a:rPr>
              <a:t>Endpoints</a:t>
            </a:r>
          </a:p>
          <a:p>
            <a:pPr>
              <a:spcAft>
                <a:spcPts val="600"/>
              </a:spcAft>
              <a:buNone/>
            </a:pPr>
            <a:r>
              <a:rPr lang="en-US" sz="2400" b="1" dirty="0" smtClean="0">
                <a:solidFill>
                  <a:schemeClr val="bg1">
                    <a:lumMod val="65000"/>
                  </a:schemeClr>
                </a:solidFill>
              </a:rPr>
              <a:t>Composite end-point: “systemic complications”</a:t>
            </a:r>
          </a:p>
          <a:p>
            <a:pPr>
              <a:spcAft>
                <a:spcPts val="600"/>
              </a:spcAft>
            </a:pPr>
            <a:r>
              <a:rPr lang="en-US" sz="2400" dirty="0" smtClean="0">
                <a:solidFill>
                  <a:schemeClr val="bg1">
                    <a:lumMod val="65000"/>
                  </a:schemeClr>
                </a:solidFill>
              </a:rPr>
              <a:t> No difference</a:t>
            </a:r>
          </a:p>
          <a:p>
            <a:pPr>
              <a:spcAft>
                <a:spcPts val="600"/>
              </a:spcAft>
              <a:buNone/>
            </a:pPr>
            <a:r>
              <a:rPr lang="en-US" sz="2400" b="1" dirty="0" smtClean="0">
                <a:solidFill>
                  <a:schemeClr val="bg1">
                    <a:lumMod val="65000"/>
                  </a:schemeClr>
                </a:solidFill>
              </a:rPr>
              <a:t>Blood loss / EBL</a:t>
            </a:r>
          </a:p>
          <a:p>
            <a:pPr>
              <a:spcAft>
                <a:spcPts val="600"/>
              </a:spcAft>
              <a:buNone/>
            </a:pPr>
            <a:r>
              <a:rPr lang="en-US" sz="2400" dirty="0" smtClean="0">
                <a:solidFill>
                  <a:schemeClr val="bg1">
                    <a:lumMod val="65000"/>
                  </a:schemeClr>
                </a:solidFill>
              </a:rPr>
              <a:t>Less EBL with low CVP group</a:t>
            </a:r>
          </a:p>
          <a:p>
            <a:pPr>
              <a:spcAft>
                <a:spcPts val="600"/>
              </a:spcAft>
            </a:pPr>
            <a:r>
              <a:rPr lang="en-US" sz="2400" dirty="0" smtClean="0">
                <a:solidFill>
                  <a:schemeClr val="bg1">
                    <a:lumMod val="65000"/>
                  </a:schemeClr>
                </a:solidFill>
              </a:rPr>
              <a:t>Weighted mean difference (WMD): 308.63 ml (95% CI 474.67, 142.58) P &lt; 0.001</a:t>
            </a:r>
          </a:p>
          <a:p>
            <a:pPr>
              <a:spcAft>
                <a:spcPts val="600"/>
              </a:spcAft>
              <a:buNone/>
            </a:pPr>
            <a:r>
              <a:rPr lang="en-US" sz="2400" dirty="0" smtClean="0">
                <a:solidFill>
                  <a:schemeClr val="bg1">
                    <a:lumMod val="65000"/>
                  </a:schemeClr>
                </a:solidFill>
              </a:rPr>
              <a:t>Anesthetic interventions: less EBL</a:t>
            </a:r>
          </a:p>
          <a:p>
            <a:pPr>
              <a:spcAft>
                <a:spcPts val="600"/>
              </a:spcAft>
            </a:pPr>
            <a:r>
              <a:rPr lang="en-US" sz="2400" dirty="0" smtClean="0">
                <a:solidFill>
                  <a:schemeClr val="bg1">
                    <a:lumMod val="65000"/>
                  </a:schemeClr>
                </a:solidFill>
              </a:rPr>
              <a:t>WMD = 406.26 ml, CI 499.77, 321.76, P = &lt;0.001</a:t>
            </a:r>
          </a:p>
          <a:p>
            <a:pPr>
              <a:spcAft>
                <a:spcPts val="600"/>
              </a:spcAft>
              <a:buNone/>
            </a:pPr>
            <a:r>
              <a:rPr lang="en-US" sz="2400" dirty="0" smtClean="0">
                <a:solidFill>
                  <a:schemeClr val="bg1">
                    <a:lumMod val="65000"/>
                  </a:schemeClr>
                </a:solidFill>
              </a:rPr>
              <a:t>Surgical intervention: No difference (IVC clamping</a:t>
            </a:r>
          </a:p>
          <a:p>
            <a:pPr>
              <a:spcAft>
                <a:spcPts val="600"/>
              </a:spcAft>
            </a:pPr>
            <a:r>
              <a:rPr lang="en-US" sz="2400" dirty="0" smtClean="0">
                <a:solidFill>
                  <a:schemeClr val="bg1">
                    <a:lumMod val="65000"/>
                  </a:schemeClr>
                </a:solidFill>
              </a:rPr>
              <a:t>WMD = 88.7 ml, CI 268.02, 90.7, P = 0.330, I2 = 0%). </a:t>
            </a:r>
          </a:p>
          <a:p>
            <a:pPr>
              <a:spcAft>
                <a:spcPts val="600"/>
              </a:spcAft>
            </a:pPr>
            <a:endParaRPr lang="en-US" sz="2400" dirty="0">
              <a:solidFill>
                <a:schemeClr val="bg1">
                  <a:lumMod val="65000"/>
                </a:schemeClr>
              </a:solidFill>
            </a:endParaRPr>
          </a:p>
        </p:txBody>
      </p:sp>
      <p:sp>
        <p:nvSpPr>
          <p:cNvPr id="6" name="Rectangle 5"/>
          <p:cNvSpPr/>
          <p:nvPr/>
        </p:nvSpPr>
        <p:spPr>
          <a:xfrm>
            <a:off x="6780064" y="6488668"/>
            <a:ext cx="2363936" cy="369332"/>
          </a:xfrm>
          <a:prstGeom prst="rect">
            <a:avLst/>
          </a:prstGeom>
        </p:spPr>
        <p:txBody>
          <a:bodyPr wrap="none">
            <a:spAutoFit/>
          </a:bodyPr>
          <a:lstStyle/>
          <a:p>
            <a:r>
              <a:rPr lang="en-US" dirty="0" smtClean="0"/>
              <a:t>HPB 2015, 17, 863–871</a:t>
            </a:r>
            <a:endParaRPr lang="en-US" dirty="0"/>
          </a:p>
        </p:txBody>
      </p:sp>
      <p:pic>
        <p:nvPicPr>
          <p:cNvPr id="5" name="Picture 4"/>
          <p:cNvPicPr>
            <a:picLocks noChangeAspect="1"/>
          </p:cNvPicPr>
          <p:nvPr/>
        </p:nvPicPr>
        <p:blipFill>
          <a:blip r:embed="rId3"/>
          <a:stretch>
            <a:fillRect/>
          </a:stretch>
        </p:blipFill>
        <p:spPr>
          <a:xfrm>
            <a:off x="5196800" y="2388711"/>
            <a:ext cx="3662313" cy="2743200"/>
          </a:xfrm>
          <a:prstGeom prst="rect">
            <a:avLst/>
          </a:prstGeom>
          <a:ln w="12700" cmpd="sng">
            <a:solidFill>
              <a:schemeClr val="tx1"/>
            </a:solidFill>
          </a:ln>
        </p:spPr>
      </p:pic>
      <p:sp>
        <p:nvSpPr>
          <p:cNvPr id="7" name="TextBox 6"/>
          <p:cNvSpPr txBox="1"/>
          <p:nvPr/>
        </p:nvSpPr>
        <p:spPr>
          <a:xfrm>
            <a:off x="457200" y="2382910"/>
            <a:ext cx="4725329" cy="2743200"/>
          </a:xfrm>
          <a:prstGeom prst="rect">
            <a:avLst/>
          </a:prstGeom>
          <a:solidFill>
            <a:schemeClr val="bg1"/>
          </a:solidFill>
          <a:ln w="12700">
            <a:solidFill>
              <a:schemeClr val="tx1"/>
            </a:solidFill>
          </a:ln>
        </p:spPr>
        <p:txBody>
          <a:bodyPr wrap="square" rtlCol="0">
            <a:spAutoFit/>
          </a:bodyPr>
          <a:lstStyle/>
          <a:p>
            <a:pPr algn="ctr"/>
            <a:r>
              <a:rPr lang="en-US" sz="2800" b="1" dirty="0" smtClean="0"/>
              <a:t>Conclusion</a:t>
            </a:r>
          </a:p>
          <a:p>
            <a:pPr algn="ctr">
              <a:buFont typeface="Arial"/>
              <a:buChar char="•"/>
            </a:pPr>
            <a:r>
              <a:rPr lang="en-US" sz="2800" i="1" dirty="0" smtClean="0"/>
              <a:t>“Low CVP” reduces EBL</a:t>
            </a:r>
          </a:p>
          <a:p>
            <a:pPr algn="ctr">
              <a:buFont typeface="Arial"/>
              <a:buChar char="•"/>
            </a:pPr>
            <a:r>
              <a:rPr lang="en-US" sz="2800" i="1" dirty="0" smtClean="0"/>
              <a:t>More does not help more</a:t>
            </a:r>
          </a:p>
          <a:p>
            <a:r>
              <a:rPr lang="en-US" sz="2800" i="1" dirty="0" smtClean="0"/>
              <a:t>Use common sense:</a:t>
            </a:r>
          </a:p>
          <a:p>
            <a:pPr algn="ctr">
              <a:buFont typeface="Arial"/>
              <a:buChar char="•"/>
            </a:pPr>
            <a:r>
              <a:rPr lang="en-US" sz="2800" i="1" dirty="0" smtClean="0"/>
              <a:t>Depends on co-morbidities and type of vascular clamping</a:t>
            </a:r>
            <a:endParaRPr lang="en-US" sz="2800" i="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Vascular occlusion</a:t>
            </a:r>
            <a:endParaRPr lang="en-US" dirty="0"/>
          </a:p>
        </p:txBody>
      </p:sp>
      <p:sp>
        <p:nvSpPr>
          <p:cNvPr id="3" name="Content Placeholder 2"/>
          <p:cNvSpPr>
            <a:spLocks noGrp="1"/>
          </p:cNvSpPr>
          <p:nvPr>
            <p:ph idx="1"/>
          </p:nvPr>
        </p:nvSpPr>
        <p:spPr/>
        <p:txBody>
          <a:bodyPr>
            <a:normAutofit/>
          </a:bodyPr>
          <a:lstStyle/>
          <a:p>
            <a:pPr marL="514350" indent="-514350">
              <a:buNone/>
            </a:pPr>
            <a:r>
              <a:rPr lang="en-US" sz="2800" b="1" dirty="0" smtClean="0"/>
              <a:t>Reduces blood loss during dissection</a:t>
            </a:r>
          </a:p>
          <a:p>
            <a:pPr marL="514350" indent="-514350"/>
            <a:r>
              <a:rPr lang="en-US" sz="2800" dirty="0" smtClean="0"/>
              <a:t>Pringle maneuver</a:t>
            </a:r>
          </a:p>
          <a:p>
            <a:pPr marL="914400" lvl="1" indent="-514350"/>
            <a:r>
              <a:rPr lang="en-US" sz="2400" dirty="0" smtClean="0"/>
              <a:t>Hepatic inflow occlusion</a:t>
            </a:r>
          </a:p>
          <a:p>
            <a:pPr marL="514350" indent="-514350"/>
            <a:r>
              <a:rPr lang="en-US" sz="2800" dirty="0" smtClean="0"/>
              <a:t>Complete hepatic occlusion</a:t>
            </a:r>
          </a:p>
          <a:p>
            <a:pPr marL="914400" lvl="1" indent="-514350"/>
            <a:r>
              <a:rPr lang="en-US" sz="2400" dirty="0" smtClean="0"/>
              <a:t>Supra-/</a:t>
            </a:r>
            <a:r>
              <a:rPr lang="en-US" sz="2400" dirty="0" err="1" smtClean="0"/>
              <a:t>infrahepatic</a:t>
            </a:r>
            <a:r>
              <a:rPr lang="en-US" sz="2400" dirty="0" smtClean="0"/>
              <a:t> cava</a:t>
            </a:r>
          </a:p>
          <a:p>
            <a:pPr marL="914400" lvl="1" indent="-514350"/>
            <a:r>
              <a:rPr lang="en-US" sz="2400" dirty="0" smtClean="0"/>
              <a:t>Usually not tolerated without fluids/</a:t>
            </a:r>
            <a:r>
              <a:rPr lang="en-US" sz="2400" dirty="0" err="1" smtClean="0"/>
              <a:t>pressors</a:t>
            </a:r>
            <a:r>
              <a:rPr lang="en-US" sz="2400" dirty="0" smtClean="0"/>
              <a:t> </a:t>
            </a:r>
            <a:endParaRPr lang="en-US" sz="2400" dirty="0"/>
          </a:p>
        </p:txBody>
      </p:sp>
      <p:pic>
        <p:nvPicPr>
          <p:cNvPr id="4" name="Picture 3"/>
          <p:cNvPicPr>
            <a:picLocks noChangeAspect="1"/>
          </p:cNvPicPr>
          <p:nvPr/>
        </p:nvPicPr>
        <p:blipFill>
          <a:blip r:embed="rId2"/>
          <a:srcRect/>
          <a:stretch>
            <a:fillRect/>
          </a:stretch>
        </p:blipFill>
        <p:spPr bwMode="auto">
          <a:xfrm>
            <a:off x="6303132" y="0"/>
            <a:ext cx="2840868" cy="2743200"/>
          </a:xfrm>
          <a:prstGeom prst="rect">
            <a:avLst/>
          </a:prstGeom>
          <a:noFill/>
          <a:ln w="9525">
            <a:noFill/>
            <a:miter lim="800000"/>
            <a:headEnd/>
            <a:tailEnd/>
          </a:ln>
        </p:spPr>
      </p:pic>
      <p:sp>
        <p:nvSpPr>
          <p:cNvPr id="5" name="Rectangle 4"/>
          <p:cNvSpPr/>
          <p:nvPr/>
        </p:nvSpPr>
        <p:spPr>
          <a:xfrm>
            <a:off x="6408794" y="6488668"/>
            <a:ext cx="2451813" cy="338554"/>
          </a:xfrm>
          <a:prstGeom prst="rect">
            <a:avLst/>
          </a:prstGeom>
        </p:spPr>
        <p:txBody>
          <a:bodyPr wrap="none">
            <a:spAutoFit/>
          </a:bodyPr>
          <a:lstStyle/>
          <a:p>
            <a:r>
              <a:rPr lang="en-US" sz="1600" dirty="0" err="1" smtClean="0"/>
              <a:t>Chirurg</a:t>
            </a:r>
            <a:r>
              <a:rPr lang="en-US" sz="1600" dirty="0" smtClean="0"/>
              <a:t> 2007 · 78:761–774)</a:t>
            </a:r>
            <a:endParaRPr lang="en-US" sz="16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Vascular occlusion: Pringle maneuver</a:t>
            </a:r>
            <a:endParaRPr lang="en-US" b="1" dirty="0"/>
          </a:p>
        </p:txBody>
      </p:sp>
      <p:sp>
        <p:nvSpPr>
          <p:cNvPr id="3" name="Content Placeholder 2"/>
          <p:cNvSpPr>
            <a:spLocks noGrp="1"/>
          </p:cNvSpPr>
          <p:nvPr>
            <p:ph idx="1"/>
          </p:nvPr>
        </p:nvSpPr>
        <p:spPr>
          <a:xfrm>
            <a:off x="467735" y="1690689"/>
            <a:ext cx="8229600" cy="4238643"/>
          </a:xfrm>
        </p:spPr>
        <p:txBody>
          <a:bodyPr>
            <a:normAutofit lnSpcReduction="10000"/>
          </a:bodyPr>
          <a:lstStyle/>
          <a:p>
            <a:pPr marL="514350" indent="-514350">
              <a:buNone/>
            </a:pPr>
            <a:r>
              <a:rPr lang="en-US" sz="2400" b="1" dirty="0" smtClean="0"/>
              <a:t>Does it work?: </a:t>
            </a:r>
          </a:p>
          <a:p>
            <a:pPr marL="514350" indent="-514350">
              <a:buNone/>
            </a:pPr>
            <a:r>
              <a:rPr lang="en-US" sz="2400" dirty="0" smtClean="0"/>
              <a:t>RCT: Intermittent versus no Pringle (63 patients each)</a:t>
            </a:r>
          </a:p>
          <a:p>
            <a:pPr marL="514350" indent="-514350"/>
            <a:r>
              <a:rPr lang="en-US" sz="2400" dirty="0" smtClean="0"/>
              <a:t>370 (50 – 3600) ml in the IPM group </a:t>
            </a:r>
            <a:r>
              <a:rPr lang="en-US" sz="2400" i="1" dirty="0" smtClean="0"/>
              <a:t>versus </a:t>
            </a:r>
            <a:r>
              <a:rPr lang="en-US" sz="2400" dirty="0" smtClean="0"/>
              <a:t>335 (40–3160) ml in the NPM group (</a:t>
            </a:r>
            <a:r>
              <a:rPr lang="en-US" sz="2400" i="1" dirty="0" smtClean="0"/>
              <a:t>P </a:t>
            </a:r>
            <a:r>
              <a:rPr lang="en-US" sz="2400" dirty="0" smtClean="0"/>
              <a:t>= 1·000). </a:t>
            </a:r>
          </a:p>
          <a:p>
            <a:pPr marL="514350" indent="-514350">
              <a:buNone/>
            </a:pPr>
            <a:endParaRPr lang="en-US" sz="2400" dirty="0" smtClean="0"/>
          </a:p>
          <a:p>
            <a:pPr marL="514350" indent="-514350"/>
            <a:r>
              <a:rPr lang="en-US" sz="2400" dirty="0" smtClean="0"/>
              <a:t>No differences</a:t>
            </a:r>
          </a:p>
          <a:p>
            <a:pPr marL="914400" lvl="1" indent="-514350"/>
            <a:r>
              <a:rPr lang="en-US" sz="2000" dirty="0" smtClean="0"/>
              <a:t>Duration of surgery</a:t>
            </a:r>
          </a:p>
          <a:p>
            <a:pPr marL="914400" lvl="1" indent="-514350"/>
            <a:r>
              <a:rPr lang="en-US" sz="2000" dirty="0" smtClean="0"/>
              <a:t>Liver </a:t>
            </a:r>
            <a:r>
              <a:rPr lang="en-US" sz="2000" dirty="0" err="1" smtClean="0"/>
              <a:t>transection</a:t>
            </a:r>
            <a:r>
              <a:rPr lang="en-US" sz="2000" dirty="0" smtClean="0"/>
              <a:t> time</a:t>
            </a:r>
          </a:p>
          <a:p>
            <a:pPr marL="514350" indent="-514350"/>
            <a:r>
              <a:rPr lang="en-US" sz="2400" dirty="0" smtClean="0"/>
              <a:t>Postoperative serum AST higher in the IPM group</a:t>
            </a:r>
          </a:p>
          <a:p>
            <a:pPr marL="514350" indent="-514350"/>
            <a:r>
              <a:rPr lang="en-US" sz="2400" dirty="0" smtClean="0"/>
              <a:t>More postoperative complications in the IPM group</a:t>
            </a:r>
          </a:p>
          <a:p>
            <a:pPr marL="914400" lvl="1" indent="-514350"/>
            <a:r>
              <a:rPr lang="en-US" sz="2000" dirty="0" smtClean="0"/>
              <a:t>41 % </a:t>
            </a:r>
            <a:r>
              <a:rPr lang="en-US" sz="2000" i="1" dirty="0" smtClean="0"/>
              <a:t>versus </a:t>
            </a:r>
            <a:r>
              <a:rPr lang="en-US" sz="2000" dirty="0" smtClean="0"/>
              <a:t>24 %; </a:t>
            </a:r>
            <a:r>
              <a:rPr lang="en-US" sz="2000" i="1" dirty="0" smtClean="0"/>
              <a:t>P </a:t>
            </a:r>
            <a:r>
              <a:rPr lang="en-US" sz="2000" dirty="0" smtClean="0"/>
              <a:t>= 0·036</a:t>
            </a:r>
            <a:endParaRPr lang="en-US" sz="2400" b="1" dirty="0" smtClean="0"/>
          </a:p>
          <a:p>
            <a:pPr marL="514350" indent="-514350">
              <a:buNone/>
            </a:pPr>
            <a:endParaRPr lang="en-US" sz="2400" b="1" dirty="0" smtClean="0"/>
          </a:p>
          <a:p>
            <a:pPr marL="514350" indent="-514350">
              <a:buNone/>
            </a:pPr>
            <a:endParaRPr lang="en-US" sz="2000" dirty="0"/>
          </a:p>
        </p:txBody>
      </p:sp>
      <p:sp>
        <p:nvSpPr>
          <p:cNvPr id="4" name="Rectangle 3"/>
          <p:cNvSpPr/>
          <p:nvPr/>
        </p:nvSpPr>
        <p:spPr>
          <a:xfrm>
            <a:off x="4582535" y="6488668"/>
            <a:ext cx="4561465" cy="369332"/>
          </a:xfrm>
          <a:prstGeom prst="rect">
            <a:avLst/>
          </a:prstGeom>
        </p:spPr>
        <p:txBody>
          <a:bodyPr wrap="none">
            <a:spAutoFit/>
          </a:bodyPr>
          <a:lstStyle/>
          <a:p>
            <a:r>
              <a:rPr lang="en-US" dirty="0" smtClean="0"/>
              <a:t>British Journal of Surgery 2012; 99: 1203–1209</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Vascular occlusion: Pringle maneuver</a:t>
            </a:r>
            <a:endParaRPr lang="en-US" b="1" dirty="0"/>
          </a:p>
        </p:txBody>
      </p:sp>
      <p:sp>
        <p:nvSpPr>
          <p:cNvPr id="3" name="Content Placeholder 2"/>
          <p:cNvSpPr>
            <a:spLocks noGrp="1"/>
          </p:cNvSpPr>
          <p:nvPr>
            <p:ph idx="1"/>
          </p:nvPr>
        </p:nvSpPr>
        <p:spPr>
          <a:xfrm>
            <a:off x="467735" y="1690689"/>
            <a:ext cx="8229600" cy="4238643"/>
          </a:xfrm>
        </p:spPr>
        <p:txBody>
          <a:bodyPr>
            <a:normAutofit lnSpcReduction="10000"/>
          </a:bodyPr>
          <a:lstStyle/>
          <a:p>
            <a:pPr marL="514350" indent="-514350">
              <a:buNone/>
            </a:pPr>
            <a:r>
              <a:rPr lang="en-US" sz="2400" b="1" dirty="0" smtClean="0"/>
              <a:t>Does it work?: </a:t>
            </a:r>
          </a:p>
          <a:p>
            <a:pPr marL="514350" indent="-514350">
              <a:buNone/>
            </a:pPr>
            <a:r>
              <a:rPr lang="en-US" sz="2400" dirty="0" smtClean="0"/>
              <a:t>RCT: Intermittent versus no Pringle (63 patients each)</a:t>
            </a:r>
          </a:p>
          <a:p>
            <a:pPr marL="514350" indent="-514350"/>
            <a:r>
              <a:rPr lang="en-US" sz="2400" dirty="0" smtClean="0"/>
              <a:t>370 (50 – 3600) ml in the IPM group </a:t>
            </a:r>
            <a:r>
              <a:rPr lang="en-US" sz="2400" i="1" dirty="0" smtClean="0"/>
              <a:t>versus </a:t>
            </a:r>
            <a:r>
              <a:rPr lang="en-US" sz="2400" dirty="0" smtClean="0"/>
              <a:t>335 (40–3160) ml in the NPM group (</a:t>
            </a:r>
            <a:r>
              <a:rPr lang="en-US" sz="2400" i="1" dirty="0" smtClean="0"/>
              <a:t>P </a:t>
            </a:r>
            <a:r>
              <a:rPr lang="en-US" sz="2400" dirty="0" smtClean="0"/>
              <a:t>= 1·000). </a:t>
            </a:r>
          </a:p>
          <a:p>
            <a:pPr marL="514350" indent="-514350">
              <a:buNone/>
            </a:pPr>
            <a:endParaRPr lang="en-US" sz="2400" dirty="0" smtClean="0"/>
          </a:p>
          <a:p>
            <a:pPr marL="514350" indent="-514350"/>
            <a:r>
              <a:rPr lang="en-US" sz="2400" dirty="0" smtClean="0"/>
              <a:t>No differences</a:t>
            </a:r>
          </a:p>
          <a:p>
            <a:pPr marL="914400" lvl="1" indent="-514350"/>
            <a:r>
              <a:rPr lang="en-US" sz="2000" dirty="0" smtClean="0"/>
              <a:t>Duration of surgery</a:t>
            </a:r>
          </a:p>
          <a:p>
            <a:pPr marL="914400" lvl="1" indent="-514350"/>
            <a:r>
              <a:rPr lang="en-US" sz="2000" dirty="0" smtClean="0"/>
              <a:t>Liver </a:t>
            </a:r>
            <a:r>
              <a:rPr lang="en-US" sz="2000" dirty="0" err="1" smtClean="0"/>
              <a:t>transection</a:t>
            </a:r>
            <a:r>
              <a:rPr lang="en-US" sz="2000" dirty="0" smtClean="0"/>
              <a:t> time</a:t>
            </a:r>
          </a:p>
          <a:p>
            <a:pPr marL="514350" indent="-514350"/>
            <a:r>
              <a:rPr lang="en-US" sz="2400" dirty="0" smtClean="0"/>
              <a:t>Postoperative serum AST higher in the IPM group</a:t>
            </a:r>
          </a:p>
          <a:p>
            <a:pPr marL="514350" indent="-514350"/>
            <a:r>
              <a:rPr lang="en-US" sz="2400" dirty="0" smtClean="0"/>
              <a:t>More postoperative complications in the IPM group</a:t>
            </a:r>
          </a:p>
          <a:p>
            <a:pPr marL="914400" lvl="1" indent="-514350"/>
            <a:r>
              <a:rPr lang="en-US" sz="2000" dirty="0" smtClean="0"/>
              <a:t>41 % </a:t>
            </a:r>
            <a:r>
              <a:rPr lang="en-US" sz="2000" i="1" dirty="0" smtClean="0"/>
              <a:t>versus </a:t>
            </a:r>
            <a:r>
              <a:rPr lang="en-US" sz="2000" dirty="0" smtClean="0"/>
              <a:t>24 %; </a:t>
            </a:r>
            <a:r>
              <a:rPr lang="en-US" sz="2000" i="1" dirty="0" smtClean="0"/>
              <a:t>P </a:t>
            </a:r>
            <a:r>
              <a:rPr lang="en-US" sz="2000" dirty="0" smtClean="0"/>
              <a:t>= 0·036</a:t>
            </a:r>
            <a:endParaRPr lang="en-US" sz="2400" b="1" dirty="0" smtClean="0"/>
          </a:p>
          <a:p>
            <a:pPr marL="514350" indent="-514350">
              <a:buNone/>
            </a:pPr>
            <a:endParaRPr lang="en-US" sz="2400" b="1" dirty="0" smtClean="0"/>
          </a:p>
          <a:p>
            <a:pPr marL="514350" indent="-514350">
              <a:buNone/>
            </a:pPr>
            <a:endParaRPr lang="en-US" sz="2000" dirty="0"/>
          </a:p>
        </p:txBody>
      </p:sp>
      <p:sp>
        <p:nvSpPr>
          <p:cNvPr id="4" name="Rectangle 3"/>
          <p:cNvSpPr/>
          <p:nvPr/>
        </p:nvSpPr>
        <p:spPr>
          <a:xfrm>
            <a:off x="4582535" y="6488668"/>
            <a:ext cx="4561465" cy="369332"/>
          </a:xfrm>
          <a:prstGeom prst="rect">
            <a:avLst/>
          </a:prstGeom>
        </p:spPr>
        <p:txBody>
          <a:bodyPr wrap="none">
            <a:spAutoFit/>
          </a:bodyPr>
          <a:lstStyle/>
          <a:p>
            <a:r>
              <a:rPr lang="en-US" dirty="0" smtClean="0"/>
              <a:t>British Journal of Surgery 2012; 99: 1203–1209</a:t>
            </a:r>
            <a:endParaRPr lang="en-US" dirty="0"/>
          </a:p>
        </p:txBody>
      </p:sp>
      <p:sp>
        <p:nvSpPr>
          <p:cNvPr id="5" name="TextBox 4"/>
          <p:cNvSpPr txBox="1"/>
          <p:nvPr/>
        </p:nvSpPr>
        <p:spPr>
          <a:xfrm>
            <a:off x="1057921" y="2382910"/>
            <a:ext cx="7049228" cy="2292935"/>
          </a:xfrm>
          <a:prstGeom prst="rect">
            <a:avLst/>
          </a:prstGeom>
          <a:solidFill>
            <a:schemeClr val="bg1"/>
          </a:solidFill>
          <a:ln w="12700">
            <a:solidFill>
              <a:schemeClr val="tx1"/>
            </a:solidFill>
          </a:ln>
        </p:spPr>
        <p:txBody>
          <a:bodyPr wrap="square" rtlCol="0">
            <a:spAutoFit/>
          </a:bodyPr>
          <a:lstStyle/>
          <a:p>
            <a:pPr algn="ctr">
              <a:spcAft>
                <a:spcPts val="600"/>
              </a:spcAft>
            </a:pPr>
            <a:r>
              <a:rPr lang="en-US" sz="3200" b="1" dirty="0" smtClean="0"/>
              <a:t>Conclusion</a:t>
            </a:r>
          </a:p>
          <a:p>
            <a:pPr>
              <a:spcAft>
                <a:spcPts val="600"/>
              </a:spcAft>
            </a:pPr>
            <a:r>
              <a:rPr lang="en-US" sz="3200" b="1" i="1" dirty="0" smtClean="0"/>
              <a:t>Not: </a:t>
            </a:r>
            <a:r>
              <a:rPr lang="en-US" sz="3200" i="1" dirty="0" smtClean="0"/>
              <a:t>Pringle does not work</a:t>
            </a:r>
          </a:p>
          <a:p>
            <a:pPr>
              <a:spcAft>
                <a:spcPts val="600"/>
              </a:spcAft>
            </a:pPr>
            <a:r>
              <a:rPr lang="en-US" sz="3200" b="1" i="1" dirty="0" smtClean="0"/>
              <a:t>But: </a:t>
            </a:r>
            <a:r>
              <a:rPr lang="en-US" sz="3200" i="1" dirty="0" smtClean="0"/>
              <a:t>Choose the right patients for Pringle</a:t>
            </a:r>
          </a:p>
          <a:p>
            <a:pPr lvl="1" algn="ctr">
              <a:spcAft>
                <a:spcPts val="600"/>
              </a:spcAft>
            </a:pPr>
            <a:r>
              <a:rPr lang="en-US" sz="3200" i="1" dirty="0" smtClean="0"/>
              <a:t>(Not for everyone)</a:t>
            </a:r>
            <a:endParaRPr lang="en-US" sz="3200" i="1" dirty="0"/>
          </a:p>
        </p:txBody>
      </p:sp>
    </p:spTree>
    <p:extLst>
      <p:ext uri="{BB962C8B-B14F-4D97-AF65-F5344CB8AC3E}">
        <p14:creationId xmlns:p14="http://schemas.microsoft.com/office/powerpoint/2010/main" val="615171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Vascular occlusion</a:t>
            </a:r>
            <a:endParaRPr lang="en-US" dirty="0"/>
          </a:p>
        </p:txBody>
      </p:sp>
      <p:sp>
        <p:nvSpPr>
          <p:cNvPr id="3" name="Content Placeholder 2"/>
          <p:cNvSpPr>
            <a:spLocks noGrp="1"/>
          </p:cNvSpPr>
          <p:nvPr>
            <p:ph idx="1"/>
          </p:nvPr>
        </p:nvSpPr>
        <p:spPr/>
        <p:txBody>
          <a:bodyPr>
            <a:normAutofit/>
          </a:bodyPr>
          <a:lstStyle/>
          <a:p>
            <a:pPr marL="514350" indent="-514350">
              <a:buNone/>
            </a:pPr>
            <a:r>
              <a:rPr lang="en-US" sz="2800" b="1" dirty="0" smtClean="0"/>
              <a:t>Pre-ischemic conditioning</a:t>
            </a:r>
          </a:p>
          <a:p>
            <a:pPr marL="514350" indent="-514350">
              <a:buNone/>
            </a:pPr>
            <a:endParaRPr lang="en-US" sz="2800" b="1" dirty="0" smtClean="0"/>
          </a:p>
          <a:p>
            <a:pPr marL="514350" indent="-514350">
              <a:buNone/>
            </a:pPr>
            <a:endParaRPr lang="en-US" sz="2800" b="1" dirty="0" smtClean="0"/>
          </a:p>
          <a:p>
            <a:pPr marL="514350" indent="-514350">
              <a:buNone/>
            </a:pPr>
            <a:endParaRPr lang="en-US" sz="2400" dirty="0"/>
          </a:p>
        </p:txBody>
      </p:sp>
      <p:pic>
        <p:nvPicPr>
          <p:cNvPr id="6" name="Picture 5"/>
          <p:cNvPicPr>
            <a:picLocks noChangeAspect="1"/>
          </p:cNvPicPr>
          <p:nvPr/>
        </p:nvPicPr>
        <p:blipFill>
          <a:blip r:embed="rId2"/>
          <a:srcRect/>
          <a:stretch>
            <a:fillRect/>
          </a:stretch>
        </p:blipFill>
        <p:spPr bwMode="auto">
          <a:xfrm>
            <a:off x="4894619" y="1417638"/>
            <a:ext cx="4006774" cy="2743200"/>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567484" y="4160838"/>
            <a:ext cx="7947866" cy="1828800"/>
          </a:xfrm>
          <a:prstGeom prst="rect">
            <a:avLst/>
          </a:prstGeom>
        </p:spPr>
      </p:pic>
      <p:sp>
        <p:nvSpPr>
          <p:cNvPr id="9" name="Rectangle 8"/>
          <p:cNvSpPr/>
          <p:nvPr/>
        </p:nvSpPr>
        <p:spPr>
          <a:xfrm>
            <a:off x="5421557" y="6488668"/>
            <a:ext cx="3722443" cy="369332"/>
          </a:xfrm>
          <a:prstGeom prst="rect">
            <a:avLst/>
          </a:prstGeom>
        </p:spPr>
        <p:txBody>
          <a:bodyPr wrap="none">
            <a:spAutoFit/>
          </a:bodyPr>
          <a:lstStyle/>
          <a:p>
            <a:r>
              <a:rPr lang="en-US" dirty="0" smtClean="0"/>
              <a:t>Ann Surg. 2003 Dec; 238(6): 843–852.</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Vascular occlusion</a:t>
            </a:r>
            <a:endParaRPr lang="en-US" dirty="0"/>
          </a:p>
        </p:txBody>
      </p:sp>
      <p:sp>
        <p:nvSpPr>
          <p:cNvPr id="3" name="Content Placeholder 2"/>
          <p:cNvSpPr>
            <a:spLocks noGrp="1"/>
          </p:cNvSpPr>
          <p:nvPr>
            <p:ph idx="1"/>
          </p:nvPr>
        </p:nvSpPr>
        <p:spPr/>
        <p:txBody>
          <a:bodyPr>
            <a:normAutofit/>
          </a:bodyPr>
          <a:lstStyle/>
          <a:p>
            <a:pPr marL="514350" indent="-514350">
              <a:buNone/>
            </a:pPr>
            <a:r>
              <a:rPr lang="en-US" sz="2800" b="1" dirty="0" smtClean="0"/>
              <a:t>Pre-ischemic conditioning</a:t>
            </a:r>
          </a:p>
          <a:p>
            <a:pPr marL="514350" indent="-514350"/>
            <a:r>
              <a:rPr lang="en-US" sz="2800" dirty="0" smtClean="0"/>
              <a:t>Observational data</a:t>
            </a:r>
          </a:p>
          <a:p>
            <a:pPr marL="514350" indent="-514350">
              <a:buNone/>
            </a:pPr>
            <a:endParaRPr lang="en-US" sz="2800" b="1" dirty="0" smtClean="0"/>
          </a:p>
          <a:p>
            <a:pPr marL="514350" indent="-514350">
              <a:buNone/>
            </a:pPr>
            <a:endParaRPr lang="en-US" sz="2800" b="1" dirty="0" smtClean="0"/>
          </a:p>
          <a:p>
            <a:pPr marL="514350" indent="-514350">
              <a:buNone/>
            </a:pPr>
            <a:endParaRPr lang="en-US" sz="2400" dirty="0"/>
          </a:p>
        </p:txBody>
      </p:sp>
      <p:pic>
        <p:nvPicPr>
          <p:cNvPr id="6" name="Picture 5"/>
          <p:cNvPicPr>
            <a:picLocks noChangeAspect="1"/>
          </p:cNvPicPr>
          <p:nvPr/>
        </p:nvPicPr>
        <p:blipFill>
          <a:blip r:embed="rId2"/>
          <a:srcRect/>
          <a:stretch>
            <a:fillRect/>
          </a:stretch>
        </p:blipFill>
        <p:spPr bwMode="auto">
          <a:xfrm>
            <a:off x="7140612" y="46038"/>
            <a:ext cx="2003388" cy="1371600"/>
          </a:xfrm>
          <a:prstGeom prst="rect">
            <a:avLst/>
          </a:prstGeom>
          <a:noFill/>
          <a:ln w="9525">
            <a:noFill/>
            <a:miter lim="800000"/>
            <a:headEnd/>
            <a:tailEnd/>
          </a:ln>
        </p:spPr>
      </p:pic>
      <p:pic>
        <p:nvPicPr>
          <p:cNvPr id="7" name="Picture 6"/>
          <p:cNvPicPr/>
          <p:nvPr/>
        </p:nvPicPr>
        <p:blipFill>
          <a:blip r:embed="rId3"/>
          <a:srcRect/>
          <a:stretch>
            <a:fillRect/>
          </a:stretch>
        </p:blipFill>
        <p:spPr bwMode="auto">
          <a:xfrm>
            <a:off x="5525172" y="1600200"/>
            <a:ext cx="3230880" cy="4572000"/>
          </a:xfrm>
          <a:prstGeom prst="rect">
            <a:avLst/>
          </a:prstGeom>
          <a:noFill/>
          <a:ln w="9525">
            <a:noFill/>
            <a:miter lim="800000"/>
            <a:headEnd/>
            <a:tailEnd/>
          </a:ln>
        </p:spPr>
      </p:pic>
      <p:sp>
        <p:nvSpPr>
          <p:cNvPr id="8" name="Rectangle 7"/>
          <p:cNvSpPr/>
          <p:nvPr/>
        </p:nvSpPr>
        <p:spPr>
          <a:xfrm>
            <a:off x="6779050" y="6488668"/>
            <a:ext cx="2364950" cy="369332"/>
          </a:xfrm>
          <a:prstGeom prst="rect">
            <a:avLst/>
          </a:prstGeom>
        </p:spPr>
        <p:txBody>
          <a:bodyPr wrap="none">
            <a:spAutoFit/>
          </a:bodyPr>
          <a:lstStyle/>
          <a:p>
            <a:r>
              <a:rPr lang="en-US" dirty="0" smtClean="0"/>
              <a:t>Ann. Surg. August 2000</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Vascular occlusion</a:t>
            </a:r>
            <a:endParaRPr lang="en-US" dirty="0"/>
          </a:p>
        </p:txBody>
      </p:sp>
      <p:sp>
        <p:nvSpPr>
          <p:cNvPr id="3" name="Content Placeholder 2"/>
          <p:cNvSpPr>
            <a:spLocks noGrp="1"/>
          </p:cNvSpPr>
          <p:nvPr>
            <p:ph idx="1"/>
          </p:nvPr>
        </p:nvSpPr>
        <p:spPr/>
        <p:txBody>
          <a:bodyPr>
            <a:normAutofit/>
          </a:bodyPr>
          <a:lstStyle/>
          <a:p>
            <a:pPr marL="514350" indent="-514350">
              <a:buNone/>
            </a:pPr>
            <a:r>
              <a:rPr lang="en-US" sz="2800" b="1" dirty="0" smtClean="0"/>
              <a:t>Pre-ischemic conditioning: meta-analysis</a:t>
            </a:r>
          </a:p>
          <a:p>
            <a:pPr marL="514350" indent="-514350"/>
            <a:r>
              <a:rPr lang="en-US" sz="2800" dirty="0" smtClean="0"/>
              <a:t>13 randomized trials</a:t>
            </a:r>
          </a:p>
          <a:p>
            <a:pPr marL="514350" indent="-514350">
              <a:buNone/>
            </a:pPr>
            <a:endParaRPr lang="en-US" sz="2800" b="1" dirty="0" smtClean="0"/>
          </a:p>
          <a:p>
            <a:pPr marL="514350" indent="-514350">
              <a:buNone/>
            </a:pPr>
            <a:endParaRPr lang="en-US" sz="2800" b="1" dirty="0" smtClean="0"/>
          </a:p>
          <a:p>
            <a:pPr marL="514350" indent="-514350">
              <a:buNone/>
            </a:pPr>
            <a:endParaRPr lang="en-US" sz="2400" dirty="0"/>
          </a:p>
        </p:txBody>
      </p:sp>
      <p:pic>
        <p:nvPicPr>
          <p:cNvPr id="6" name="Picture 5"/>
          <p:cNvPicPr>
            <a:picLocks noChangeAspect="1"/>
          </p:cNvPicPr>
          <p:nvPr/>
        </p:nvPicPr>
        <p:blipFill>
          <a:blip r:embed="rId2"/>
          <a:srcRect/>
          <a:stretch>
            <a:fillRect/>
          </a:stretch>
        </p:blipFill>
        <p:spPr bwMode="auto">
          <a:xfrm>
            <a:off x="7140612" y="46038"/>
            <a:ext cx="2003388" cy="1371600"/>
          </a:xfrm>
          <a:prstGeom prst="rect">
            <a:avLst/>
          </a:prstGeom>
          <a:noFill/>
          <a:ln w="9525">
            <a:noFill/>
            <a:miter lim="800000"/>
            <a:headEnd/>
            <a:tailEnd/>
          </a:ln>
        </p:spPr>
      </p:pic>
      <p:sp>
        <p:nvSpPr>
          <p:cNvPr id="8" name="Rectangle 7"/>
          <p:cNvSpPr/>
          <p:nvPr/>
        </p:nvSpPr>
        <p:spPr>
          <a:xfrm>
            <a:off x="5664067" y="6488668"/>
            <a:ext cx="3022733" cy="369332"/>
          </a:xfrm>
          <a:prstGeom prst="rect">
            <a:avLst/>
          </a:prstGeom>
        </p:spPr>
        <p:txBody>
          <a:bodyPr wrap="none">
            <a:spAutoFit/>
          </a:bodyPr>
          <a:lstStyle/>
          <a:p>
            <a:r>
              <a:rPr lang="en-US" dirty="0" smtClean="0"/>
              <a:t>Medicine (2017) 96:48(e8217) </a:t>
            </a:r>
            <a:endParaRPr lang="en-US" dirty="0"/>
          </a:p>
        </p:txBody>
      </p:sp>
      <p:pic>
        <p:nvPicPr>
          <p:cNvPr id="11" name="Picture 10"/>
          <p:cNvPicPr>
            <a:picLocks noChangeAspect="1"/>
          </p:cNvPicPr>
          <p:nvPr/>
        </p:nvPicPr>
        <p:blipFill>
          <a:blip r:embed="rId3"/>
          <a:srcRect/>
          <a:stretch>
            <a:fillRect/>
          </a:stretch>
        </p:blipFill>
        <p:spPr bwMode="auto">
          <a:xfrm>
            <a:off x="1402413" y="2831068"/>
            <a:ext cx="6339174" cy="36576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Vascular occlusion</a:t>
            </a:r>
            <a:endParaRPr lang="en-US" dirty="0"/>
          </a:p>
        </p:txBody>
      </p:sp>
      <p:sp>
        <p:nvSpPr>
          <p:cNvPr id="3" name="Content Placeholder 2"/>
          <p:cNvSpPr>
            <a:spLocks noGrp="1"/>
          </p:cNvSpPr>
          <p:nvPr>
            <p:ph idx="1"/>
          </p:nvPr>
        </p:nvSpPr>
        <p:spPr/>
        <p:txBody>
          <a:bodyPr>
            <a:normAutofit/>
          </a:bodyPr>
          <a:lstStyle/>
          <a:p>
            <a:pPr marL="514350" indent="-514350">
              <a:buNone/>
            </a:pPr>
            <a:r>
              <a:rPr lang="en-US" sz="2800" b="1" dirty="0" smtClean="0"/>
              <a:t>Pre-ischemic conditioning: meta-analysis</a:t>
            </a:r>
          </a:p>
          <a:p>
            <a:pPr marL="514350" indent="-514350"/>
            <a:r>
              <a:rPr lang="en-US" sz="2800" dirty="0" smtClean="0"/>
              <a:t>13 randomized trials</a:t>
            </a:r>
          </a:p>
          <a:p>
            <a:pPr marL="514350" indent="-514350">
              <a:buNone/>
            </a:pPr>
            <a:endParaRPr lang="en-US" sz="2800" b="1" dirty="0" smtClean="0"/>
          </a:p>
          <a:p>
            <a:pPr marL="514350" indent="-514350">
              <a:buNone/>
            </a:pPr>
            <a:endParaRPr lang="en-US" sz="2800" b="1" dirty="0" smtClean="0"/>
          </a:p>
          <a:p>
            <a:pPr marL="514350" indent="-514350">
              <a:buNone/>
            </a:pPr>
            <a:endParaRPr lang="en-US" sz="2400" dirty="0"/>
          </a:p>
        </p:txBody>
      </p:sp>
      <p:pic>
        <p:nvPicPr>
          <p:cNvPr id="6" name="Picture 5"/>
          <p:cNvPicPr>
            <a:picLocks noChangeAspect="1"/>
          </p:cNvPicPr>
          <p:nvPr/>
        </p:nvPicPr>
        <p:blipFill>
          <a:blip r:embed="rId2"/>
          <a:srcRect/>
          <a:stretch>
            <a:fillRect/>
          </a:stretch>
        </p:blipFill>
        <p:spPr bwMode="auto">
          <a:xfrm>
            <a:off x="7140612" y="46038"/>
            <a:ext cx="2003388" cy="1371600"/>
          </a:xfrm>
          <a:prstGeom prst="rect">
            <a:avLst/>
          </a:prstGeom>
          <a:noFill/>
          <a:ln w="9525">
            <a:noFill/>
            <a:miter lim="800000"/>
            <a:headEnd/>
            <a:tailEnd/>
          </a:ln>
        </p:spPr>
      </p:pic>
      <p:sp>
        <p:nvSpPr>
          <p:cNvPr id="8" name="Rectangle 7"/>
          <p:cNvSpPr/>
          <p:nvPr/>
        </p:nvSpPr>
        <p:spPr>
          <a:xfrm>
            <a:off x="5664067" y="6488668"/>
            <a:ext cx="3022733" cy="369332"/>
          </a:xfrm>
          <a:prstGeom prst="rect">
            <a:avLst/>
          </a:prstGeom>
        </p:spPr>
        <p:txBody>
          <a:bodyPr wrap="none">
            <a:spAutoFit/>
          </a:bodyPr>
          <a:lstStyle/>
          <a:p>
            <a:r>
              <a:rPr lang="en-US" dirty="0" smtClean="0"/>
              <a:t>Medicine (2017) 96:48(e8217) </a:t>
            </a:r>
            <a:endParaRPr lang="en-US" dirty="0"/>
          </a:p>
        </p:txBody>
      </p:sp>
      <p:pic>
        <p:nvPicPr>
          <p:cNvPr id="11" name="Picture 10"/>
          <p:cNvPicPr>
            <a:picLocks noChangeAspect="1"/>
          </p:cNvPicPr>
          <p:nvPr/>
        </p:nvPicPr>
        <p:blipFill>
          <a:blip r:embed="rId3"/>
          <a:srcRect/>
          <a:stretch>
            <a:fillRect/>
          </a:stretch>
        </p:blipFill>
        <p:spPr bwMode="auto">
          <a:xfrm>
            <a:off x="1402413" y="2831068"/>
            <a:ext cx="6339174" cy="3657600"/>
          </a:xfrm>
          <a:prstGeom prst="rect">
            <a:avLst/>
          </a:prstGeom>
          <a:noFill/>
          <a:ln w="9525">
            <a:noFill/>
            <a:miter lim="800000"/>
            <a:headEnd/>
            <a:tailEnd/>
          </a:ln>
        </p:spPr>
      </p:pic>
      <p:sp>
        <p:nvSpPr>
          <p:cNvPr id="7" name="TextBox 6"/>
          <p:cNvSpPr txBox="1"/>
          <p:nvPr/>
        </p:nvSpPr>
        <p:spPr>
          <a:xfrm>
            <a:off x="6961409" y="3293259"/>
            <a:ext cx="1928733" cy="646331"/>
          </a:xfrm>
          <a:prstGeom prst="rect">
            <a:avLst/>
          </a:prstGeom>
          <a:solidFill>
            <a:schemeClr val="bg1"/>
          </a:solidFill>
        </p:spPr>
        <p:txBody>
          <a:bodyPr wrap="none" rtlCol="0">
            <a:spAutoFit/>
          </a:bodyPr>
          <a:lstStyle/>
          <a:p>
            <a:r>
              <a:rPr lang="en-US" dirty="0" smtClean="0"/>
              <a:t>Subgroup cirrhosis</a:t>
            </a:r>
          </a:p>
          <a:p>
            <a:pPr>
              <a:buFont typeface="Arial"/>
              <a:buChar char="•"/>
            </a:pPr>
            <a:r>
              <a:rPr lang="en-US" dirty="0" smtClean="0"/>
              <a:t>Small effect</a:t>
            </a:r>
            <a:endParaRPr lang="en-US" dirty="0"/>
          </a:p>
        </p:txBody>
      </p:sp>
      <p:sp>
        <p:nvSpPr>
          <p:cNvPr id="9" name="TextBox 8"/>
          <p:cNvSpPr txBox="1"/>
          <p:nvPr/>
        </p:nvSpPr>
        <p:spPr>
          <a:xfrm>
            <a:off x="6961409" y="4628648"/>
            <a:ext cx="2223686" cy="646331"/>
          </a:xfrm>
          <a:prstGeom prst="rect">
            <a:avLst/>
          </a:prstGeom>
          <a:solidFill>
            <a:schemeClr val="bg1"/>
          </a:solidFill>
        </p:spPr>
        <p:txBody>
          <a:bodyPr wrap="none" rtlCol="0">
            <a:spAutoFit/>
          </a:bodyPr>
          <a:lstStyle/>
          <a:p>
            <a:r>
              <a:rPr lang="en-US" dirty="0" smtClean="0"/>
              <a:t>Subgroup no cirrhosis</a:t>
            </a:r>
          </a:p>
          <a:p>
            <a:pPr>
              <a:buFont typeface="Arial"/>
              <a:buChar char="•"/>
            </a:pPr>
            <a:r>
              <a:rPr lang="en-US" dirty="0" smtClean="0"/>
              <a:t>No effect</a:t>
            </a:r>
            <a:endParaRPr lang="en-US" dirty="0"/>
          </a:p>
        </p:txBody>
      </p:sp>
      <p:sp>
        <p:nvSpPr>
          <p:cNvPr id="10" name="TextBox 9"/>
          <p:cNvSpPr txBox="1"/>
          <p:nvPr/>
        </p:nvSpPr>
        <p:spPr>
          <a:xfrm>
            <a:off x="6961409" y="5570396"/>
            <a:ext cx="1107996" cy="646331"/>
          </a:xfrm>
          <a:prstGeom prst="rect">
            <a:avLst/>
          </a:prstGeom>
          <a:solidFill>
            <a:schemeClr val="bg1"/>
          </a:solidFill>
        </p:spPr>
        <p:txBody>
          <a:bodyPr wrap="none" rtlCol="0">
            <a:spAutoFit/>
          </a:bodyPr>
          <a:lstStyle/>
          <a:p>
            <a:r>
              <a:rPr lang="en-US" dirty="0" smtClean="0"/>
              <a:t>Overall</a:t>
            </a:r>
          </a:p>
          <a:p>
            <a:pPr>
              <a:buFont typeface="Arial"/>
              <a:buChar char="•"/>
            </a:pPr>
            <a:r>
              <a:rPr lang="en-US" dirty="0" smtClean="0"/>
              <a:t>Effect???</a:t>
            </a:r>
            <a:endParaRPr lang="en-US" dirty="0"/>
          </a:p>
        </p:txBody>
      </p:sp>
    </p:spTree>
    <p:extLst>
      <p:ext uri="{BB962C8B-B14F-4D97-AF65-F5344CB8AC3E}">
        <p14:creationId xmlns:p14="http://schemas.microsoft.com/office/powerpoint/2010/main" val="1473864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 inhalational anesthetics protect?</a:t>
            </a:r>
            <a:endParaRPr lang="en-US" dirty="0"/>
          </a:p>
        </p:txBody>
      </p:sp>
      <p:sp>
        <p:nvSpPr>
          <p:cNvPr id="3" name="Content Placeholder 2"/>
          <p:cNvSpPr>
            <a:spLocks noGrp="1"/>
          </p:cNvSpPr>
          <p:nvPr>
            <p:ph idx="1"/>
          </p:nvPr>
        </p:nvSpPr>
        <p:spPr>
          <a:xfrm>
            <a:off x="457199" y="1600200"/>
            <a:ext cx="4909599" cy="4525963"/>
          </a:xfrm>
        </p:spPr>
        <p:txBody>
          <a:bodyPr>
            <a:normAutofit/>
          </a:bodyPr>
          <a:lstStyle/>
          <a:p>
            <a:r>
              <a:rPr lang="en-US" sz="2400" dirty="0" smtClean="0"/>
              <a:t>Exposure to </a:t>
            </a:r>
            <a:r>
              <a:rPr lang="en-US" sz="2400" dirty="0" err="1" smtClean="0"/>
              <a:t>sevoflurane</a:t>
            </a:r>
            <a:r>
              <a:rPr lang="en-US" sz="2400" dirty="0" smtClean="0"/>
              <a:t> ameliorates hepatic ischemia-reperfusion injury</a:t>
            </a:r>
          </a:p>
          <a:p>
            <a:r>
              <a:rPr lang="en-US" sz="2400" dirty="0" smtClean="0"/>
              <a:t>Preserved </a:t>
            </a:r>
            <a:r>
              <a:rPr lang="en-US" sz="2400" dirty="0" err="1" smtClean="0"/>
              <a:t>glucocalyx</a:t>
            </a:r>
            <a:endParaRPr lang="en-US" sz="2400" dirty="0"/>
          </a:p>
          <a:p>
            <a:r>
              <a:rPr lang="en-US" sz="2400" b="1" u="sng" dirty="0" smtClean="0"/>
              <a:t>(In </a:t>
            </a:r>
            <a:r>
              <a:rPr lang="en-US" sz="2400" b="1" u="sng" dirty="0" smtClean="0"/>
              <a:t>mice)</a:t>
            </a:r>
            <a:endParaRPr lang="en-US" sz="2400" b="1" u="sng" dirty="0"/>
          </a:p>
        </p:txBody>
      </p:sp>
      <p:pic>
        <p:nvPicPr>
          <p:cNvPr id="6" name="Picture 5"/>
          <p:cNvPicPr>
            <a:picLocks noChangeAspect="1"/>
          </p:cNvPicPr>
          <p:nvPr/>
        </p:nvPicPr>
        <p:blipFill>
          <a:blip r:embed="rId3"/>
          <a:stretch>
            <a:fillRect/>
          </a:stretch>
        </p:blipFill>
        <p:spPr>
          <a:xfrm>
            <a:off x="5529163" y="1314831"/>
            <a:ext cx="3105180" cy="2743200"/>
          </a:xfrm>
          <a:prstGeom prst="rect">
            <a:avLst/>
          </a:prstGeom>
        </p:spPr>
      </p:pic>
      <p:pic>
        <p:nvPicPr>
          <p:cNvPr id="7" name="Picture 6"/>
          <p:cNvPicPr>
            <a:picLocks noChangeAspect="1"/>
          </p:cNvPicPr>
          <p:nvPr/>
        </p:nvPicPr>
        <p:blipFill>
          <a:blip r:embed="rId4"/>
          <a:stretch>
            <a:fillRect/>
          </a:stretch>
        </p:blipFill>
        <p:spPr>
          <a:xfrm>
            <a:off x="1639953" y="3688500"/>
            <a:ext cx="2772953" cy="2743200"/>
          </a:xfrm>
          <a:prstGeom prst="rect">
            <a:avLst/>
          </a:prstGeom>
        </p:spPr>
      </p:pic>
      <p:sp>
        <p:nvSpPr>
          <p:cNvPr id="9" name="TextBox 8"/>
          <p:cNvSpPr txBox="1"/>
          <p:nvPr/>
        </p:nvSpPr>
        <p:spPr>
          <a:xfrm>
            <a:off x="457200" y="5756831"/>
            <a:ext cx="1295434" cy="369332"/>
          </a:xfrm>
          <a:prstGeom prst="rect">
            <a:avLst/>
          </a:prstGeom>
          <a:noFill/>
        </p:spPr>
        <p:txBody>
          <a:bodyPr wrap="none" rtlCol="0">
            <a:spAutoFit/>
          </a:bodyPr>
          <a:lstStyle/>
          <a:p>
            <a:r>
              <a:rPr lang="en-US" dirty="0" err="1" smtClean="0"/>
              <a:t>Sevoflurane</a:t>
            </a:r>
            <a:endParaRPr lang="en-US" dirty="0"/>
          </a:p>
        </p:txBody>
      </p:sp>
      <p:pic>
        <p:nvPicPr>
          <p:cNvPr id="10" name="Picture 9"/>
          <p:cNvPicPr>
            <a:picLocks noChangeAspect="1"/>
          </p:cNvPicPr>
          <p:nvPr/>
        </p:nvPicPr>
        <p:blipFill>
          <a:blip r:embed="rId5"/>
          <a:stretch>
            <a:fillRect/>
          </a:stretch>
        </p:blipFill>
        <p:spPr>
          <a:xfrm>
            <a:off x="5443537" y="4114800"/>
            <a:ext cx="3243263" cy="2743200"/>
          </a:xfrm>
          <a:prstGeom prst="rect">
            <a:avLst/>
          </a:prstGeom>
        </p:spPr>
      </p:pic>
      <p:sp>
        <p:nvSpPr>
          <p:cNvPr id="11" name="TextBox 10"/>
          <p:cNvSpPr txBox="1"/>
          <p:nvPr/>
        </p:nvSpPr>
        <p:spPr>
          <a:xfrm>
            <a:off x="680030" y="4266407"/>
            <a:ext cx="1072604" cy="369332"/>
          </a:xfrm>
          <a:prstGeom prst="rect">
            <a:avLst/>
          </a:prstGeom>
          <a:noFill/>
        </p:spPr>
        <p:txBody>
          <a:bodyPr wrap="none" rtlCol="0">
            <a:spAutoFit/>
          </a:bodyPr>
          <a:lstStyle/>
          <a:p>
            <a:r>
              <a:rPr lang="en-US" dirty="0" err="1" smtClean="0"/>
              <a:t>Ketamine</a:t>
            </a:r>
            <a:endParaRPr lang="en-US" dirty="0"/>
          </a:p>
        </p:txBody>
      </p:sp>
      <p:sp>
        <p:nvSpPr>
          <p:cNvPr id="13" name="TextBox 12"/>
          <p:cNvSpPr txBox="1"/>
          <p:nvPr/>
        </p:nvSpPr>
        <p:spPr>
          <a:xfrm>
            <a:off x="7193878" y="4081741"/>
            <a:ext cx="1569660" cy="369332"/>
          </a:xfrm>
          <a:prstGeom prst="rect">
            <a:avLst/>
          </a:prstGeom>
          <a:solidFill>
            <a:schemeClr val="bg1"/>
          </a:solidFill>
        </p:spPr>
        <p:txBody>
          <a:bodyPr wrap="none" rtlCol="0">
            <a:spAutoFit/>
          </a:bodyPr>
          <a:lstStyle/>
          <a:p>
            <a:r>
              <a:rPr lang="en-US" dirty="0" err="1" smtClean="0"/>
              <a:t>Ketamine</a:t>
            </a:r>
            <a:r>
              <a:rPr lang="en-US" dirty="0" smtClean="0"/>
              <a:t> + I/R</a:t>
            </a:r>
            <a:endParaRPr lang="en-US" dirty="0"/>
          </a:p>
        </p:txBody>
      </p:sp>
      <p:sp>
        <p:nvSpPr>
          <p:cNvPr id="14" name="TextBox 13"/>
          <p:cNvSpPr txBox="1"/>
          <p:nvPr/>
        </p:nvSpPr>
        <p:spPr>
          <a:xfrm>
            <a:off x="5690871" y="4081741"/>
            <a:ext cx="1072604" cy="369332"/>
          </a:xfrm>
          <a:prstGeom prst="rect">
            <a:avLst/>
          </a:prstGeom>
          <a:solidFill>
            <a:schemeClr val="bg1"/>
          </a:solidFill>
        </p:spPr>
        <p:txBody>
          <a:bodyPr wrap="none" rtlCol="0">
            <a:spAutoFit/>
          </a:bodyPr>
          <a:lstStyle/>
          <a:p>
            <a:r>
              <a:rPr lang="en-US" dirty="0" err="1" smtClean="0"/>
              <a:t>Ketamine</a:t>
            </a:r>
            <a:endParaRPr lang="en-US" dirty="0"/>
          </a:p>
        </p:txBody>
      </p:sp>
      <p:sp>
        <p:nvSpPr>
          <p:cNvPr id="15" name="TextBox 14"/>
          <p:cNvSpPr txBox="1"/>
          <p:nvPr/>
        </p:nvSpPr>
        <p:spPr>
          <a:xfrm>
            <a:off x="5529163" y="5446815"/>
            <a:ext cx="1787669" cy="369332"/>
          </a:xfrm>
          <a:prstGeom prst="rect">
            <a:avLst/>
          </a:prstGeom>
          <a:solidFill>
            <a:schemeClr val="bg1"/>
          </a:solidFill>
        </p:spPr>
        <p:txBody>
          <a:bodyPr wrap="none" rtlCol="0">
            <a:spAutoFit/>
          </a:bodyPr>
          <a:lstStyle/>
          <a:p>
            <a:r>
              <a:rPr lang="en-US" dirty="0" err="1" smtClean="0"/>
              <a:t>Sevoflurane</a:t>
            </a:r>
            <a:r>
              <a:rPr lang="en-US" dirty="0" smtClean="0"/>
              <a:t> + I/R</a:t>
            </a:r>
            <a:endParaRPr lang="en-US" dirty="0"/>
          </a:p>
        </p:txBody>
      </p:sp>
      <p:sp>
        <p:nvSpPr>
          <p:cNvPr id="16" name="TextBox 15"/>
          <p:cNvSpPr txBox="1"/>
          <p:nvPr/>
        </p:nvSpPr>
        <p:spPr>
          <a:xfrm>
            <a:off x="7374820" y="5785369"/>
            <a:ext cx="1244602" cy="646331"/>
          </a:xfrm>
          <a:prstGeom prst="rect">
            <a:avLst/>
          </a:prstGeom>
          <a:solidFill>
            <a:schemeClr val="bg1"/>
          </a:solidFill>
        </p:spPr>
        <p:txBody>
          <a:bodyPr wrap="none" rtlCol="0">
            <a:spAutoFit/>
          </a:bodyPr>
          <a:lstStyle/>
          <a:p>
            <a:r>
              <a:rPr lang="en-US" dirty="0" smtClean="0"/>
              <a:t>Endothelial </a:t>
            </a:r>
          </a:p>
          <a:p>
            <a:r>
              <a:rPr lang="en-US" dirty="0" err="1" smtClean="0"/>
              <a:t>Glycocalyx</a:t>
            </a:r>
            <a:r>
              <a:rPr lang="en-US" dirty="0" smtClean="0"/>
              <a:t> </a:t>
            </a:r>
            <a:endParaRPr lang="en-US" dirty="0"/>
          </a:p>
        </p:txBody>
      </p:sp>
      <p:sp>
        <p:nvSpPr>
          <p:cNvPr id="17" name="Rectangle 16"/>
          <p:cNvSpPr/>
          <p:nvPr/>
        </p:nvSpPr>
        <p:spPr>
          <a:xfrm>
            <a:off x="14271" y="6388893"/>
            <a:ext cx="4907879" cy="523220"/>
          </a:xfrm>
          <a:prstGeom prst="rect">
            <a:avLst/>
          </a:prstGeom>
        </p:spPr>
        <p:txBody>
          <a:bodyPr wrap="square">
            <a:spAutoFit/>
          </a:bodyPr>
          <a:lstStyle/>
          <a:p>
            <a:r>
              <a:rPr lang="en-US" sz="1400" dirty="0" smtClean="0"/>
              <a:t>International Journal of </a:t>
            </a:r>
            <a:r>
              <a:rPr lang="en-US" sz="1400" dirty="0" err="1" smtClean="0"/>
              <a:t>Immunopathology</a:t>
            </a:r>
            <a:r>
              <a:rPr lang="en-US" sz="1400" dirty="0" smtClean="0"/>
              <a:t> and Pharmacology 2016, Vol. 29(2) 300–307</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Case: </a:t>
            </a:r>
            <a:r>
              <a:rPr lang="en-US" dirty="0" err="1" smtClean="0"/>
              <a:t>Hepatecomy</a:t>
            </a:r>
            <a:endParaRPr lang="en-US" dirty="0"/>
          </a:p>
        </p:txBody>
      </p:sp>
      <p:pic>
        <p:nvPicPr>
          <p:cNvPr id="6" name="Picture 5"/>
          <p:cNvPicPr>
            <a:picLocks noChangeAspect="1"/>
          </p:cNvPicPr>
          <p:nvPr/>
        </p:nvPicPr>
        <p:blipFill>
          <a:blip r:embed="rId2"/>
          <a:stretch>
            <a:fillRect/>
          </a:stretch>
        </p:blipFill>
        <p:spPr>
          <a:xfrm>
            <a:off x="6645693" y="0"/>
            <a:ext cx="2498307" cy="1752600"/>
          </a:xfrm>
          <a:prstGeom prst="rect">
            <a:avLst/>
          </a:prstGeom>
        </p:spPr>
      </p:pic>
      <p:sp>
        <p:nvSpPr>
          <p:cNvPr id="7" name="Rectangle 6"/>
          <p:cNvSpPr/>
          <p:nvPr/>
        </p:nvSpPr>
        <p:spPr>
          <a:xfrm>
            <a:off x="3574143" y="6304002"/>
            <a:ext cx="5569857" cy="369332"/>
          </a:xfrm>
          <a:prstGeom prst="rect">
            <a:avLst/>
          </a:prstGeom>
        </p:spPr>
        <p:txBody>
          <a:bodyPr wrap="square">
            <a:spAutoFit/>
          </a:bodyPr>
          <a:lstStyle/>
          <a:p>
            <a:r>
              <a:rPr lang="en-US" dirty="0" smtClean="0"/>
              <a:t>Nature Reviews Clinical Oncology 11, 446–459 (2014)</a:t>
            </a:r>
            <a:endParaRPr lang="en-US" dirty="0"/>
          </a:p>
        </p:txBody>
      </p:sp>
      <p:sp>
        <p:nvSpPr>
          <p:cNvPr id="9" name="Content Placeholder 2"/>
          <p:cNvSpPr txBox="1">
            <a:spLocks/>
          </p:cNvSpPr>
          <p:nvPr/>
        </p:nvSpPr>
        <p:spPr>
          <a:xfrm>
            <a:off x="609600" y="1752600"/>
            <a:ext cx="8229600"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65 year old </a:t>
            </a:r>
            <a:r>
              <a:rPr kumimoji="0" lang="en-US" sz="2400" b="1" i="0" strike="noStrike" kern="1200" cap="none" spc="0" normalizeH="0" baseline="0" noProof="0" dirty="0" smtClean="0">
                <a:ln>
                  <a:noFill/>
                </a:ln>
                <a:solidFill>
                  <a:schemeClr val="tx1"/>
                </a:solidFill>
                <a:effectLst/>
                <a:uLnTx/>
                <a:uFillTx/>
                <a:latin typeface="+mn-lt"/>
                <a:ea typeface="+mn-ea"/>
                <a:cs typeface="+mn-cs"/>
              </a:rPr>
              <a:t>man with hepatitis C cirrhosis scheduled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smtClean="0">
                <a:ln>
                  <a:noFill/>
                </a:ln>
                <a:solidFill>
                  <a:schemeClr val="tx1"/>
                </a:solidFill>
                <a:effectLst/>
                <a:uLnTx/>
                <a:uFillTx/>
                <a:latin typeface="+mn-lt"/>
                <a:ea typeface="+mn-ea"/>
                <a:cs typeface="+mn-cs"/>
              </a:rPr>
              <a:t>for left </a:t>
            </a:r>
            <a:r>
              <a:rPr kumimoji="0" lang="en-US" sz="2400" b="1" i="0" strike="noStrike" kern="1200" cap="none" spc="0" normalizeH="0" baseline="0" noProof="0" dirty="0" err="1" smtClean="0">
                <a:ln>
                  <a:noFill/>
                </a:ln>
                <a:solidFill>
                  <a:schemeClr val="tx1"/>
                </a:solidFill>
                <a:effectLst/>
                <a:uLnTx/>
                <a:uFillTx/>
                <a:latin typeface="+mn-lt"/>
                <a:ea typeface="+mn-ea"/>
                <a:cs typeface="+mn-cs"/>
              </a:rPr>
              <a:t>hepatectomy</a:t>
            </a:r>
            <a:r>
              <a:rPr kumimoji="0" lang="en-US" sz="2400" b="1" i="0" strike="noStrike" kern="1200" cap="none" spc="0" normalizeH="0" baseline="0" noProof="0" dirty="0" smtClean="0">
                <a:ln>
                  <a:noFill/>
                </a:ln>
                <a:solidFill>
                  <a:schemeClr val="tx1"/>
                </a:solidFill>
                <a:effectLst/>
                <a:uLnTx/>
                <a:uFillTx/>
                <a:latin typeface="+mn-lt"/>
                <a:ea typeface="+mn-ea"/>
                <a:cs typeface="+mn-cs"/>
              </a:rPr>
              <a:t> for </a:t>
            </a:r>
            <a:r>
              <a:rPr kumimoji="0" lang="en-US" sz="2400" b="1" i="0" strike="noStrike" kern="1200" cap="none" spc="0" normalizeH="0" baseline="0" noProof="0" dirty="0" err="1" smtClean="0">
                <a:ln>
                  <a:noFill/>
                </a:ln>
                <a:solidFill>
                  <a:schemeClr val="tx1"/>
                </a:solidFill>
                <a:effectLst/>
                <a:uLnTx/>
                <a:uFillTx/>
                <a:latin typeface="+mn-lt"/>
                <a:ea typeface="+mn-ea"/>
                <a:cs typeface="+mn-cs"/>
              </a:rPr>
              <a:t>hepatocellular</a:t>
            </a:r>
            <a:r>
              <a:rPr kumimoji="0" lang="en-US" sz="2400" b="1" i="0" strike="noStrike" kern="1200" cap="none" spc="0" normalizeH="0" baseline="0" noProof="0" dirty="0" smtClean="0">
                <a:ln>
                  <a:noFill/>
                </a:ln>
                <a:solidFill>
                  <a:schemeClr val="tx1"/>
                </a:solidFill>
                <a:effectLst/>
                <a:uLnTx/>
                <a:uFillTx/>
                <a:latin typeface="+mn-lt"/>
                <a:ea typeface="+mn-ea"/>
                <a:cs typeface="+mn-cs"/>
              </a:rPr>
              <a:t> cancer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No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ascites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no encephalopathy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Total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bilirubin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 2.1 mg/dl = 35.9 µmol/L</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INR 1.5</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Serum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creatinine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1.2 mg/</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dL</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 106.08 µmol/L</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Albumin 4.1 mg/</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dL</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 5.95 µmol/L</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400" b="1" i="1"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336446" cy="1325563"/>
          </a:xfrm>
        </p:spPr>
        <p:txBody>
          <a:bodyPr>
            <a:normAutofit/>
          </a:bodyPr>
          <a:lstStyle/>
          <a:p>
            <a:r>
              <a:rPr lang="en-US" sz="3600" dirty="0" smtClean="0"/>
              <a:t>Inhalational anesthetics / Post-conditioning</a:t>
            </a:r>
            <a:endParaRPr lang="en-US" sz="3600" dirty="0"/>
          </a:p>
        </p:txBody>
      </p:sp>
      <p:sp>
        <p:nvSpPr>
          <p:cNvPr id="3" name="Content Placeholder 2"/>
          <p:cNvSpPr>
            <a:spLocks noGrp="1"/>
          </p:cNvSpPr>
          <p:nvPr>
            <p:ph idx="1"/>
          </p:nvPr>
        </p:nvSpPr>
        <p:spPr>
          <a:xfrm>
            <a:off x="457200" y="1600200"/>
            <a:ext cx="7772399" cy="4525963"/>
          </a:xfrm>
        </p:spPr>
        <p:txBody>
          <a:bodyPr>
            <a:normAutofit/>
          </a:bodyPr>
          <a:lstStyle/>
          <a:p>
            <a:pPr>
              <a:buNone/>
            </a:pPr>
            <a:r>
              <a:rPr lang="en-US" sz="2800" b="1" dirty="0" smtClean="0"/>
              <a:t>Three-arm RCT</a:t>
            </a:r>
          </a:p>
          <a:p>
            <a:r>
              <a:rPr lang="en-US" sz="2800" i="1" dirty="0" err="1" smtClean="0"/>
              <a:t>Sevoflurane</a:t>
            </a:r>
            <a:r>
              <a:rPr lang="en-US" sz="2800" i="1" dirty="0" smtClean="0"/>
              <a:t> (</a:t>
            </a:r>
            <a:r>
              <a:rPr lang="en-US" sz="2800" i="1" dirty="0" err="1" smtClean="0"/>
              <a:t>n</a:t>
            </a:r>
            <a:r>
              <a:rPr lang="en-US" sz="2800" i="1" dirty="0" smtClean="0"/>
              <a:t>=48)</a:t>
            </a:r>
          </a:p>
          <a:p>
            <a:r>
              <a:rPr lang="en-US" sz="2800" i="1" dirty="0" smtClean="0"/>
              <a:t>Intermittent clamping (</a:t>
            </a:r>
            <a:r>
              <a:rPr lang="en-US" sz="2800" i="1" dirty="0" err="1" smtClean="0"/>
              <a:t>n</a:t>
            </a:r>
            <a:r>
              <a:rPr lang="en-US" sz="2800" i="1" dirty="0" smtClean="0"/>
              <a:t>=50)</a:t>
            </a:r>
          </a:p>
          <a:p>
            <a:r>
              <a:rPr lang="en-US" sz="2800" i="1" dirty="0" smtClean="0"/>
              <a:t>No intervention (n-17)</a:t>
            </a:r>
          </a:p>
          <a:p>
            <a:endParaRPr lang="en-US" sz="2800" dirty="0"/>
          </a:p>
        </p:txBody>
      </p:sp>
      <p:sp>
        <p:nvSpPr>
          <p:cNvPr id="4" name="Rectangle 3"/>
          <p:cNvSpPr/>
          <p:nvPr/>
        </p:nvSpPr>
        <p:spPr>
          <a:xfrm>
            <a:off x="5664224" y="6488668"/>
            <a:ext cx="3479776" cy="369332"/>
          </a:xfrm>
          <a:prstGeom prst="rect">
            <a:avLst/>
          </a:prstGeom>
        </p:spPr>
        <p:txBody>
          <a:bodyPr wrap="none">
            <a:spAutoFit/>
          </a:bodyPr>
          <a:lstStyle/>
          <a:p>
            <a:r>
              <a:rPr lang="en-US" dirty="0" smtClean="0"/>
              <a:t>Ann Surg. 2012 Nov;256(5):837-44;</a:t>
            </a:r>
            <a:endParaRPr lang="en-US" dirty="0"/>
          </a:p>
        </p:txBody>
      </p:sp>
      <p:pic>
        <p:nvPicPr>
          <p:cNvPr id="5" name="Picture 4"/>
          <p:cNvPicPr>
            <a:picLocks noChangeAspect="1"/>
          </p:cNvPicPr>
          <p:nvPr/>
        </p:nvPicPr>
        <p:blipFill>
          <a:blip r:embed="rId3"/>
          <a:stretch>
            <a:fillRect/>
          </a:stretch>
        </p:blipFill>
        <p:spPr>
          <a:xfrm>
            <a:off x="5136302" y="1600200"/>
            <a:ext cx="4007698" cy="27432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0182"/>
            <a:ext cx="8177420" cy="1325563"/>
          </a:xfrm>
        </p:spPr>
        <p:txBody>
          <a:bodyPr>
            <a:normAutofit/>
          </a:bodyPr>
          <a:lstStyle/>
          <a:p>
            <a:r>
              <a:rPr lang="en-US" sz="3600" dirty="0" smtClean="0"/>
              <a:t>Inhalational anesthetics / Post-conditioning</a:t>
            </a:r>
            <a:endParaRPr lang="en-US" sz="3600" dirty="0"/>
          </a:p>
        </p:txBody>
      </p:sp>
      <p:sp>
        <p:nvSpPr>
          <p:cNvPr id="4" name="Rectangle 3"/>
          <p:cNvSpPr/>
          <p:nvPr/>
        </p:nvSpPr>
        <p:spPr>
          <a:xfrm>
            <a:off x="5664224" y="6488668"/>
            <a:ext cx="3479776" cy="369332"/>
          </a:xfrm>
          <a:prstGeom prst="rect">
            <a:avLst/>
          </a:prstGeom>
        </p:spPr>
        <p:txBody>
          <a:bodyPr wrap="none">
            <a:spAutoFit/>
          </a:bodyPr>
          <a:lstStyle/>
          <a:p>
            <a:r>
              <a:rPr lang="en-US" dirty="0" smtClean="0"/>
              <a:t>Ann Surg. 2012 Nov;256(5):837-44;</a:t>
            </a:r>
            <a:endParaRPr lang="en-US" dirty="0"/>
          </a:p>
        </p:txBody>
      </p:sp>
      <p:pic>
        <p:nvPicPr>
          <p:cNvPr id="5" name="Picture 4"/>
          <p:cNvPicPr>
            <a:picLocks noChangeAspect="1"/>
          </p:cNvPicPr>
          <p:nvPr/>
        </p:nvPicPr>
        <p:blipFill>
          <a:blip r:embed="rId3"/>
          <a:stretch>
            <a:fillRect/>
          </a:stretch>
        </p:blipFill>
        <p:spPr>
          <a:xfrm>
            <a:off x="7363815" y="1185697"/>
            <a:ext cx="1780185" cy="1218506"/>
          </a:xfrm>
          <a:prstGeom prst="rect">
            <a:avLst/>
          </a:prstGeom>
        </p:spPr>
      </p:pic>
      <p:pic>
        <p:nvPicPr>
          <p:cNvPr id="6" name="Picture 5"/>
          <p:cNvPicPr>
            <a:picLocks noChangeAspect="1"/>
          </p:cNvPicPr>
          <p:nvPr/>
        </p:nvPicPr>
        <p:blipFill>
          <a:blip r:embed="rId4"/>
          <a:stretch>
            <a:fillRect/>
          </a:stretch>
        </p:blipFill>
        <p:spPr>
          <a:xfrm>
            <a:off x="5030520" y="2209453"/>
            <a:ext cx="4113480" cy="2899260"/>
          </a:xfrm>
          <a:prstGeom prst="rect">
            <a:avLst/>
          </a:prstGeom>
        </p:spPr>
      </p:pic>
      <p:sp>
        <p:nvSpPr>
          <p:cNvPr id="8" name="Content Placeholder 2"/>
          <p:cNvSpPr txBox="1">
            <a:spLocks/>
          </p:cNvSpPr>
          <p:nvPr/>
        </p:nvSpPr>
        <p:spPr>
          <a:xfrm>
            <a:off x="457200" y="1600200"/>
            <a:ext cx="4937153"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Three-arm RCT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1" u="none" strike="noStrike" kern="1200" cap="none" spc="0" normalizeH="0" baseline="0" noProof="0" dirty="0" err="1" smtClean="0">
                <a:ln>
                  <a:noFill/>
                </a:ln>
                <a:solidFill>
                  <a:schemeClr val="tx1"/>
                </a:solidFill>
                <a:effectLst/>
                <a:uLnTx/>
                <a:uFillTx/>
                <a:latin typeface="+mn-lt"/>
                <a:ea typeface="+mn-ea"/>
                <a:cs typeface="+mn-cs"/>
              </a:rPr>
              <a:t>Sevoflurane</a:t>
            </a:r>
            <a:r>
              <a:rPr kumimoji="0" lang="en-US" sz="1800" b="0" i="1"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1" u="none" strike="noStrike" kern="1200" cap="none" spc="0" normalizeH="0" baseline="0" noProof="0" dirty="0" err="1" smtClean="0">
                <a:ln>
                  <a:noFill/>
                </a:ln>
                <a:solidFill>
                  <a:schemeClr val="tx1"/>
                </a:solidFill>
                <a:effectLst/>
                <a:uLnTx/>
                <a:uFillTx/>
                <a:latin typeface="+mn-lt"/>
                <a:ea typeface="+mn-ea"/>
                <a:cs typeface="+mn-cs"/>
              </a:rPr>
              <a:t>n</a:t>
            </a:r>
            <a:r>
              <a:rPr kumimoji="0" lang="en-US" sz="1800" b="0" i="1" u="none" strike="noStrike" kern="1200" cap="none" spc="0" normalizeH="0" baseline="0" noProof="0" dirty="0" smtClean="0">
                <a:ln>
                  <a:noFill/>
                </a:ln>
                <a:solidFill>
                  <a:schemeClr val="tx1"/>
                </a:solidFill>
                <a:effectLst/>
                <a:uLnTx/>
                <a:uFillTx/>
                <a:latin typeface="+mn-lt"/>
                <a:ea typeface="+mn-ea"/>
                <a:cs typeface="+mn-cs"/>
              </a:rPr>
              <a:t>=48)</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1" u="none" strike="noStrike" kern="1200" cap="none" spc="0" normalizeH="0" baseline="0" noProof="0" dirty="0" smtClean="0">
                <a:ln>
                  <a:noFill/>
                </a:ln>
                <a:solidFill>
                  <a:schemeClr val="tx1"/>
                </a:solidFill>
                <a:effectLst/>
                <a:uLnTx/>
                <a:uFillTx/>
                <a:latin typeface="+mn-lt"/>
                <a:ea typeface="+mn-ea"/>
                <a:cs typeface="+mn-cs"/>
              </a:rPr>
              <a:t>Intermittent clamping (</a:t>
            </a:r>
            <a:r>
              <a:rPr kumimoji="0" lang="en-US" sz="1800" b="0" i="1" u="none" strike="noStrike" kern="1200" cap="none" spc="0" normalizeH="0" baseline="0" noProof="0" dirty="0" err="1" smtClean="0">
                <a:ln>
                  <a:noFill/>
                </a:ln>
                <a:solidFill>
                  <a:schemeClr val="tx1"/>
                </a:solidFill>
                <a:effectLst/>
                <a:uLnTx/>
                <a:uFillTx/>
                <a:latin typeface="+mn-lt"/>
                <a:ea typeface="+mn-ea"/>
                <a:cs typeface="+mn-cs"/>
              </a:rPr>
              <a:t>n</a:t>
            </a:r>
            <a:r>
              <a:rPr kumimoji="0" lang="en-US" sz="1800" b="0" i="1" u="none" strike="noStrike" kern="1200" cap="none" spc="0" normalizeH="0" baseline="0" noProof="0" dirty="0" smtClean="0">
                <a:ln>
                  <a:noFill/>
                </a:ln>
                <a:solidFill>
                  <a:schemeClr val="tx1"/>
                </a:solidFill>
                <a:effectLst/>
                <a:uLnTx/>
                <a:uFillTx/>
                <a:latin typeface="+mn-lt"/>
                <a:ea typeface="+mn-ea"/>
                <a:cs typeface="+mn-cs"/>
              </a:rPr>
              <a:t>=50)</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1" u="none" strike="noStrike" kern="1200" cap="none" spc="0" normalizeH="0" baseline="0" noProof="0" dirty="0" smtClean="0">
                <a:ln>
                  <a:noFill/>
                </a:ln>
                <a:solidFill>
                  <a:schemeClr val="tx1"/>
                </a:solidFill>
                <a:effectLst/>
                <a:uLnTx/>
                <a:uFillTx/>
                <a:latin typeface="+mn-lt"/>
                <a:ea typeface="+mn-ea"/>
                <a:cs typeface="+mn-cs"/>
              </a:rPr>
              <a:t>No intervention (n-17)</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With any intervention: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Lower AST / ALT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Lower risk of complications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Lower length of hospital stay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Inhalational anesthetics protect?</a:t>
            </a:r>
            <a:endParaRPr lang="en-US" dirty="0"/>
          </a:p>
        </p:txBody>
      </p:sp>
      <p:sp>
        <p:nvSpPr>
          <p:cNvPr id="3" name="Content Placeholder 2"/>
          <p:cNvSpPr>
            <a:spLocks noGrp="1"/>
          </p:cNvSpPr>
          <p:nvPr>
            <p:ph idx="1"/>
          </p:nvPr>
        </p:nvSpPr>
        <p:spPr>
          <a:xfrm>
            <a:off x="628650" y="1676471"/>
            <a:ext cx="7886700" cy="4351338"/>
          </a:xfrm>
        </p:spPr>
        <p:txBody>
          <a:bodyPr>
            <a:normAutofit/>
          </a:bodyPr>
          <a:lstStyle/>
          <a:p>
            <a:pPr>
              <a:buNone/>
            </a:pPr>
            <a:r>
              <a:rPr lang="en-US" sz="2400" b="1" dirty="0" smtClean="0"/>
              <a:t>Multicenter RCT in liver transplantation</a:t>
            </a:r>
          </a:p>
          <a:p>
            <a:r>
              <a:rPr lang="en-US" sz="2400" dirty="0" err="1" smtClean="0"/>
              <a:t>Propofol</a:t>
            </a:r>
            <a:r>
              <a:rPr lang="en-US" sz="2400" dirty="0" smtClean="0"/>
              <a:t> (</a:t>
            </a:r>
            <a:r>
              <a:rPr lang="en-US" sz="2400" dirty="0" err="1" smtClean="0"/>
              <a:t>n</a:t>
            </a:r>
            <a:r>
              <a:rPr lang="en-US" sz="2400" dirty="0" smtClean="0"/>
              <a:t> = 48)  versus </a:t>
            </a:r>
            <a:r>
              <a:rPr lang="en-US" sz="2400" dirty="0" err="1" smtClean="0"/>
              <a:t>sevoflurane</a:t>
            </a:r>
            <a:r>
              <a:rPr lang="en-US" sz="2400" dirty="0" smtClean="0"/>
              <a:t> (</a:t>
            </a:r>
            <a:r>
              <a:rPr lang="en-US" sz="2400" dirty="0" err="1" smtClean="0"/>
              <a:t>n</a:t>
            </a:r>
            <a:r>
              <a:rPr lang="en-US" sz="2400" dirty="0" smtClean="0"/>
              <a:t> = 50) for the duration of surgery</a:t>
            </a:r>
          </a:p>
          <a:p>
            <a:pPr algn="ctr">
              <a:buNone/>
            </a:pPr>
            <a:r>
              <a:rPr lang="en-US" sz="2400" b="1" dirty="0" smtClean="0"/>
              <a:t>No difference in biomarkers of ischemia (AST, ALT…)</a:t>
            </a:r>
            <a:r>
              <a:rPr lang="en-US" sz="2400" dirty="0" smtClean="0"/>
              <a:t> </a:t>
            </a:r>
          </a:p>
          <a:p>
            <a:endParaRPr lang="en-US" sz="2400" dirty="0"/>
          </a:p>
        </p:txBody>
      </p:sp>
      <p:pic>
        <p:nvPicPr>
          <p:cNvPr id="4" name="Picture 3"/>
          <p:cNvPicPr>
            <a:picLocks noChangeAspect="1"/>
          </p:cNvPicPr>
          <p:nvPr/>
        </p:nvPicPr>
        <p:blipFill>
          <a:blip r:embed="rId2"/>
          <a:stretch>
            <a:fillRect/>
          </a:stretch>
        </p:blipFill>
        <p:spPr>
          <a:xfrm>
            <a:off x="0" y="3230318"/>
            <a:ext cx="9144000" cy="2856089"/>
          </a:xfrm>
          <a:prstGeom prst="rect">
            <a:avLst/>
          </a:prstGeom>
        </p:spPr>
      </p:pic>
      <p:sp>
        <p:nvSpPr>
          <p:cNvPr id="5" name="Rectangle 4"/>
          <p:cNvSpPr/>
          <p:nvPr/>
        </p:nvSpPr>
        <p:spPr>
          <a:xfrm>
            <a:off x="5522320" y="6488668"/>
            <a:ext cx="3621680" cy="369332"/>
          </a:xfrm>
          <a:prstGeom prst="rect">
            <a:avLst/>
          </a:prstGeom>
        </p:spPr>
        <p:txBody>
          <a:bodyPr wrap="none">
            <a:spAutoFit/>
          </a:bodyPr>
          <a:lstStyle/>
          <a:p>
            <a:r>
              <a:rPr lang="en-US" dirty="0" smtClean="0"/>
              <a:t>Transplantation 2015;99: 1606–1612</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Lessons learned from </a:t>
            </a:r>
            <a:br>
              <a:rPr lang="en-US" sz="3200" b="1" dirty="0" smtClean="0"/>
            </a:br>
            <a:r>
              <a:rPr lang="en-US" sz="3200" b="1" dirty="0" smtClean="0"/>
              <a:t>Living Donor Liver Transplants</a:t>
            </a:r>
            <a:endParaRPr lang="en-US" sz="3200" b="1" dirty="0"/>
          </a:p>
        </p:txBody>
      </p:sp>
      <p:sp>
        <p:nvSpPr>
          <p:cNvPr id="3" name="Content Placeholder 2"/>
          <p:cNvSpPr>
            <a:spLocks noGrp="1"/>
          </p:cNvSpPr>
          <p:nvPr>
            <p:ph idx="1"/>
          </p:nvPr>
        </p:nvSpPr>
        <p:spPr/>
        <p:txBody>
          <a:bodyPr>
            <a:normAutofit/>
          </a:bodyPr>
          <a:lstStyle/>
          <a:p>
            <a:pPr>
              <a:buNone/>
            </a:pPr>
            <a:r>
              <a:rPr lang="en-US" sz="2800" b="1" dirty="0" smtClean="0"/>
              <a:t>Small for size syndrome </a:t>
            </a:r>
          </a:p>
          <a:p>
            <a:r>
              <a:rPr lang="en-US" sz="2800" dirty="0" smtClean="0"/>
              <a:t>Too small liver graft (&lt;0.8 % body weight)</a:t>
            </a:r>
          </a:p>
          <a:p>
            <a:r>
              <a:rPr lang="en-US" sz="2800" dirty="0" smtClean="0"/>
              <a:t>Results in acute liver failure</a:t>
            </a:r>
          </a:p>
          <a:p>
            <a:pPr lvl="1"/>
            <a:r>
              <a:rPr lang="en-US" sz="2400" dirty="0" smtClean="0"/>
              <a:t>Similar to liver failure after resection</a:t>
            </a:r>
          </a:p>
          <a:p>
            <a:r>
              <a:rPr lang="en-US" sz="2800" dirty="0" smtClean="0"/>
              <a:t>Caused by portal overflow</a:t>
            </a:r>
          </a:p>
          <a:p>
            <a:r>
              <a:rPr lang="en-US" sz="2800" dirty="0" smtClean="0"/>
              <a:t>Can be treated by portal inflow modification</a:t>
            </a:r>
          </a:p>
          <a:p>
            <a:pPr lvl="1"/>
            <a:r>
              <a:rPr lang="en-US" sz="2400" dirty="0" smtClean="0"/>
              <a:t>Pharmaceutical</a:t>
            </a:r>
          </a:p>
          <a:p>
            <a:pPr lvl="1"/>
            <a:r>
              <a:rPr lang="en-US" sz="2400" dirty="0" smtClean="0"/>
              <a:t>Surgical</a:t>
            </a:r>
          </a:p>
          <a:p>
            <a:endParaRPr lang="en-US" sz="2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r>
              <a:rPr lang="en-US" sz="4000" smtClean="0">
                <a:latin typeface="Times New Roman" pitchFamily="5" charset="0"/>
                <a:ea typeface="Times New Roman" pitchFamily="5" charset="0"/>
                <a:cs typeface="Times New Roman" pitchFamily="5" charset="0"/>
              </a:rPr>
              <a:t>Hepatic artery buffer response</a:t>
            </a:r>
            <a:br>
              <a:rPr lang="en-US" sz="4000" smtClean="0">
                <a:latin typeface="Times New Roman" pitchFamily="5" charset="0"/>
                <a:ea typeface="Times New Roman" pitchFamily="5" charset="0"/>
                <a:cs typeface="Times New Roman" pitchFamily="5" charset="0"/>
              </a:rPr>
            </a:br>
            <a:endParaRPr lang="en-US" sz="4000" smtClean="0">
              <a:latin typeface="Times New Roman" pitchFamily="5" charset="0"/>
              <a:ea typeface="Times New Roman" pitchFamily="5" charset="0"/>
              <a:cs typeface="Times New Roman" pitchFamily="5" charset="0"/>
            </a:endParaRPr>
          </a:p>
        </p:txBody>
      </p:sp>
      <p:graphicFrame>
        <p:nvGraphicFramePr>
          <p:cNvPr id="4" name="Content Placeholder 3"/>
          <p:cNvGraphicFramePr>
            <a:graphicFrameLocks noGrp="1"/>
          </p:cNvGraphicFramePr>
          <p:nvPr>
            <p:ph idx="1"/>
          </p:nvPr>
        </p:nvGraphicFramePr>
        <p:xfrm>
          <a:off x="457200" y="1600200"/>
          <a:ext cx="4114800" cy="24379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3" descr="Hep buffer-90% reduct PV flow in rats-J Physiol Pharmacol 2005 56-133.gif"/>
          <p:cNvPicPr>
            <a:picLocks noChangeAspect="1"/>
          </p:cNvPicPr>
          <p:nvPr/>
        </p:nvPicPr>
        <p:blipFill>
          <a:blip r:embed="rId7"/>
          <a:srcRect/>
          <a:stretch>
            <a:fillRect/>
          </a:stretch>
        </p:blipFill>
        <p:spPr bwMode="auto">
          <a:xfrm>
            <a:off x="4572000" y="1600200"/>
            <a:ext cx="4270496" cy="2743200"/>
          </a:xfrm>
          <a:prstGeom prst="rect">
            <a:avLst/>
          </a:prstGeom>
          <a:noFill/>
          <a:ln w="9525">
            <a:noFill/>
            <a:miter lim="800000"/>
            <a:headEnd/>
            <a:tailEnd/>
          </a:ln>
        </p:spPr>
      </p:pic>
      <p:sp>
        <p:nvSpPr>
          <p:cNvPr id="6" name="Rectangle 4"/>
          <p:cNvSpPr>
            <a:spLocks noChangeArrowheads="1"/>
          </p:cNvSpPr>
          <p:nvPr/>
        </p:nvSpPr>
        <p:spPr bwMode="auto">
          <a:xfrm>
            <a:off x="5899150" y="6304756"/>
            <a:ext cx="3300413" cy="369887"/>
          </a:xfrm>
          <a:prstGeom prst="rect">
            <a:avLst/>
          </a:prstGeom>
          <a:noFill/>
          <a:ln w="9525">
            <a:noFill/>
            <a:miter lim="800000"/>
            <a:headEnd/>
            <a:tailEnd/>
          </a:ln>
        </p:spPr>
        <p:txBody>
          <a:bodyPr wrap="none">
            <a:prstTxWarp prst="textNoShape">
              <a:avLst/>
            </a:prstTxWarp>
            <a:spAutoFit/>
          </a:bodyPr>
          <a:lstStyle/>
          <a:p>
            <a:r>
              <a:rPr lang="en-US" dirty="0">
                <a:latin typeface="Times New Roman" pitchFamily="5" charset="0"/>
                <a:ea typeface="Times New Roman" pitchFamily="5" charset="0"/>
                <a:cs typeface="Times New Roman" pitchFamily="5" charset="0"/>
              </a:rPr>
              <a:t>J </a:t>
            </a:r>
            <a:r>
              <a:rPr lang="en-US" dirty="0" err="1">
                <a:latin typeface="Times New Roman" pitchFamily="5" charset="0"/>
                <a:ea typeface="Times New Roman" pitchFamily="5" charset="0"/>
                <a:cs typeface="Times New Roman" pitchFamily="5" charset="0"/>
              </a:rPr>
              <a:t>Physiol</a:t>
            </a:r>
            <a:r>
              <a:rPr lang="en-US" dirty="0">
                <a:latin typeface="Times New Roman" pitchFamily="5" charset="0"/>
                <a:ea typeface="Times New Roman" pitchFamily="5" charset="0"/>
                <a:cs typeface="Times New Roman" pitchFamily="5" charset="0"/>
              </a:rPr>
              <a:t> </a:t>
            </a:r>
            <a:r>
              <a:rPr lang="en-US" dirty="0" err="1">
                <a:latin typeface="Times New Roman" pitchFamily="5" charset="0"/>
                <a:ea typeface="Times New Roman" pitchFamily="5" charset="0"/>
                <a:cs typeface="Times New Roman" pitchFamily="5" charset="0"/>
              </a:rPr>
              <a:t>Pharmacol</a:t>
            </a:r>
            <a:r>
              <a:rPr lang="en-US" dirty="0">
                <a:latin typeface="Times New Roman" pitchFamily="5" charset="0"/>
                <a:ea typeface="Times New Roman" pitchFamily="5" charset="0"/>
                <a:cs typeface="Times New Roman" pitchFamily="5" charset="0"/>
              </a:rPr>
              <a:t> 2005 56-133</a:t>
            </a:r>
          </a:p>
        </p:txBody>
      </p:sp>
      <p:sp>
        <p:nvSpPr>
          <p:cNvPr id="7" name="Title 1"/>
          <p:cNvSpPr txBox="1">
            <a:spLocks/>
          </p:cNvSpPr>
          <p:nvPr/>
        </p:nvSpPr>
        <p:spPr>
          <a:xfrm>
            <a:off x="2894076" y="4495305"/>
            <a:ext cx="4241312" cy="2286000"/>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kumimoji="0" lang="en-US" sz="2400" b="0" i="1" u="none" strike="noStrike" kern="1200" cap="none" spc="0" normalizeH="0" baseline="0" noProof="0" dirty="0" smtClean="0">
                <a:ln>
                  <a:noFill/>
                </a:ln>
                <a:solidFill>
                  <a:schemeClr val="tx1"/>
                </a:solidFill>
                <a:effectLst/>
                <a:uLnTx/>
                <a:uFillTx/>
                <a:latin typeface="Times New Roman" pitchFamily="5" charset="0"/>
                <a:ea typeface="Calibri" pitchFamily="5" charset="0"/>
                <a:cs typeface="Calibri" pitchFamily="5" charset="0"/>
              </a:rPr>
              <a:t>Mechanism of HA buffer:</a:t>
            </a:r>
            <a:r>
              <a:rPr kumimoji="0" lang="en-US" sz="2400" b="0" i="0" u="none" strike="noStrike" kern="1200" cap="none" spc="0" normalizeH="0" baseline="0" noProof="0" dirty="0" smtClean="0">
                <a:ln>
                  <a:noFill/>
                </a:ln>
                <a:solidFill>
                  <a:schemeClr val="tx1"/>
                </a:solidFill>
                <a:effectLst/>
                <a:uLnTx/>
                <a:uFillTx/>
                <a:latin typeface="Times New Roman" pitchFamily="5" charset="0"/>
                <a:ea typeface="Calibri" pitchFamily="5" charset="0"/>
                <a:cs typeface="Calibri" pitchFamily="5" charset="0"/>
              </a:rPr>
              <a:t/>
            </a:r>
            <a:br>
              <a:rPr kumimoji="0" lang="en-US" sz="2400" b="0" i="0" u="none" strike="noStrike" kern="1200" cap="none" spc="0" normalizeH="0" baseline="0" noProof="0" dirty="0" smtClean="0">
                <a:ln>
                  <a:noFill/>
                </a:ln>
                <a:solidFill>
                  <a:schemeClr val="tx1"/>
                </a:solidFill>
                <a:effectLst/>
                <a:uLnTx/>
                <a:uFillTx/>
                <a:latin typeface="Times New Roman" pitchFamily="5" charset="0"/>
                <a:ea typeface="Calibri" pitchFamily="5" charset="0"/>
                <a:cs typeface="Calibri" pitchFamily="5" charset="0"/>
              </a:rPr>
            </a:br>
            <a:r>
              <a:rPr kumimoji="0" lang="en-US" sz="2400" b="0" i="0" u="none" strike="noStrike" kern="1200" cap="none" spc="0" normalizeH="0" baseline="0" noProof="0" dirty="0" err="1" smtClean="0">
                <a:ln>
                  <a:noFill/>
                </a:ln>
                <a:solidFill>
                  <a:schemeClr val="tx1"/>
                </a:solidFill>
                <a:effectLst/>
                <a:uLnTx/>
                <a:uFillTx/>
                <a:latin typeface="Times New Roman" pitchFamily="5" charset="0"/>
                <a:ea typeface="Calibri" pitchFamily="5" charset="0"/>
                <a:cs typeface="Calibri" pitchFamily="5" charset="0"/>
              </a:rPr>
              <a:t>Vasodilatory</a:t>
            </a:r>
            <a:r>
              <a:rPr kumimoji="0" lang="en-US" sz="2400" b="0" i="0" u="none" strike="noStrike" kern="1200" cap="none" spc="0" normalizeH="0" baseline="0" noProof="0" dirty="0" smtClean="0">
                <a:ln>
                  <a:noFill/>
                </a:ln>
                <a:solidFill>
                  <a:schemeClr val="tx1"/>
                </a:solidFill>
                <a:effectLst/>
                <a:uLnTx/>
                <a:uFillTx/>
                <a:latin typeface="Times New Roman" pitchFamily="5" charset="0"/>
                <a:ea typeface="Calibri" pitchFamily="5" charset="0"/>
                <a:cs typeface="Calibri" pitchFamily="5" charset="0"/>
              </a:rPr>
              <a:t> Adenosine (NO) washed away by PV flow</a:t>
            </a:r>
          </a:p>
        </p:txBody>
      </p:sp>
      <p:pic>
        <p:nvPicPr>
          <p:cNvPr id="8" name="Picture 3" descr="Hep buffer-mechanism-adenosine washed away by PV flow-AJP-GI:Liver 1985-249.549-.tiff"/>
          <p:cNvPicPr>
            <a:picLocks noChangeAspect="1"/>
          </p:cNvPicPr>
          <p:nvPr/>
        </p:nvPicPr>
        <p:blipFill>
          <a:blip r:embed="rId8"/>
          <a:srcRect/>
          <a:stretch>
            <a:fillRect/>
          </a:stretch>
        </p:blipFill>
        <p:spPr bwMode="auto">
          <a:xfrm>
            <a:off x="0" y="4038105"/>
            <a:ext cx="2894076"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25345" y="6488668"/>
            <a:ext cx="5037895" cy="369332"/>
          </a:xfrm>
          <a:prstGeom prst="rect">
            <a:avLst/>
          </a:prstGeom>
        </p:spPr>
        <p:txBody>
          <a:bodyPr wrap="none">
            <a:spAutoFit/>
          </a:bodyPr>
          <a:lstStyle/>
          <a:p>
            <a:r>
              <a:rPr lang="en-US" dirty="0" smtClean="0"/>
              <a:t>Aliment </a:t>
            </a:r>
            <a:r>
              <a:rPr lang="en-US" dirty="0" err="1" smtClean="0"/>
              <a:t>Pharmacol</a:t>
            </a:r>
            <a:r>
              <a:rPr lang="en-US" dirty="0" smtClean="0"/>
              <a:t> </a:t>
            </a:r>
            <a:r>
              <a:rPr lang="en-US" dirty="0" err="1" smtClean="0"/>
              <a:t>Ther</a:t>
            </a:r>
            <a:r>
              <a:rPr lang="en-US" dirty="0" smtClean="0"/>
              <a:t> 2002; 16 (Suppl. 5): 12–23.</a:t>
            </a:r>
            <a:endParaRPr lang="en-US" dirty="0"/>
          </a:p>
        </p:txBody>
      </p:sp>
      <p:pic>
        <p:nvPicPr>
          <p:cNvPr id="5" name="Picture 4"/>
          <p:cNvPicPr>
            <a:picLocks noChangeAspect="1"/>
          </p:cNvPicPr>
          <p:nvPr/>
        </p:nvPicPr>
        <p:blipFill>
          <a:blip r:embed="rId3"/>
          <a:stretch>
            <a:fillRect/>
          </a:stretch>
        </p:blipFill>
        <p:spPr>
          <a:xfrm>
            <a:off x="5440138" y="1985080"/>
            <a:ext cx="3345150" cy="4572000"/>
          </a:xfrm>
          <a:prstGeom prst="rect">
            <a:avLst/>
          </a:prstGeom>
        </p:spPr>
      </p:pic>
      <p:sp>
        <p:nvSpPr>
          <p:cNvPr id="7" name="TextBox 6"/>
          <p:cNvSpPr txBox="1"/>
          <p:nvPr/>
        </p:nvSpPr>
        <p:spPr>
          <a:xfrm>
            <a:off x="6041485" y="1654968"/>
            <a:ext cx="970513" cy="400110"/>
          </a:xfrm>
          <a:prstGeom prst="rect">
            <a:avLst/>
          </a:prstGeom>
          <a:noFill/>
        </p:spPr>
        <p:txBody>
          <a:bodyPr wrap="none" rtlCol="0">
            <a:spAutoFit/>
          </a:bodyPr>
          <a:lstStyle/>
          <a:p>
            <a:r>
              <a:rPr lang="en-US" sz="2000" dirty="0" smtClean="0"/>
              <a:t>Healthy</a:t>
            </a:r>
            <a:endParaRPr lang="en-US" sz="2000" dirty="0"/>
          </a:p>
        </p:txBody>
      </p:sp>
      <p:sp>
        <p:nvSpPr>
          <p:cNvPr id="8" name="TextBox 7"/>
          <p:cNvSpPr txBox="1"/>
          <p:nvPr/>
        </p:nvSpPr>
        <p:spPr>
          <a:xfrm>
            <a:off x="7540713" y="1614932"/>
            <a:ext cx="1031628" cy="400110"/>
          </a:xfrm>
          <a:prstGeom prst="rect">
            <a:avLst/>
          </a:prstGeom>
          <a:noFill/>
        </p:spPr>
        <p:txBody>
          <a:bodyPr wrap="none" rtlCol="0">
            <a:spAutoFit/>
          </a:bodyPr>
          <a:lstStyle/>
          <a:p>
            <a:r>
              <a:rPr lang="en-US" sz="2000" dirty="0" smtClean="0"/>
              <a:t>Cirrhotic</a:t>
            </a:r>
            <a:endParaRPr lang="en-US" sz="2000" dirty="0"/>
          </a:p>
        </p:txBody>
      </p:sp>
      <p:sp>
        <p:nvSpPr>
          <p:cNvPr id="9" name="Title 1"/>
          <p:cNvSpPr>
            <a:spLocks noGrp="1"/>
          </p:cNvSpPr>
          <p:nvPr>
            <p:ph type="title"/>
          </p:nvPr>
        </p:nvSpPr>
        <p:spPr/>
        <p:txBody>
          <a:bodyPr>
            <a:noAutofit/>
          </a:bodyPr>
          <a:lstStyle/>
          <a:p>
            <a:pPr algn="l"/>
            <a:r>
              <a:rPr lang="en-US" sz="3200" dirty="0" smtClean="0"/>
              <a:t>Increased </a:t>
            </a:r>
            <a:r>
              <a:rPr lang="en-US" sz="3200" dirty="0" err="1" smtClean="0"/>
              <a:t>Splanchnic</a:t>
            </a:r>
            <a:r>
              <a:rPr lang="en-US" sz="3200" dirty="0" smtClean="0"/>
              <a:t> Flow</a:t>
            </a:r>
            <a:br>
              <a:rPr lang="en-US" sz="3200" dirty="0" smtClean="0"/>
            </a:br>
            <a:r>
              <a:rPr lang="en-US" sz="3200" dirty="0" smtClean="0"/>
              <a:t>“</a:t>
            </a:r>
            <a:r>
              <a:rPr lang="en-US" sz="3200" dirty="0" err="1" smtClean="0"/>
              <a:t>Splanchnic</a:t>
            </a:r>
            <a:r>
              <a:rPr lang="en-US" sz="3200" dirty="0" smtClean="0"/>
              <a:t> Steal”</a:t>
            </a:r>
          </a:p>
        </p:txBody>
      </p:sp>
      <p:graphicFrame>
        <p:nvGraphicFramePr>
          <p:cNvPr id="11" name="Content Placeholder 3"/>
          <p:cNvGraphicFramePr>
            <a:graphicFrameLocks noChangeAspect="1"/>
          </p:cNvGraphicFramePr>
          <p:nvPr/>
        </p:nvGraphicFramePr>
        <p:xfrm>
          <a:off x="7011998" y="33838"/>
          <a:ext cx="2132002" cy="15829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p:cNvSpPr txBox="1"/>
          <p:nvPr/>
        </p:nvSpPr>
        <p:spPr>
          <a:xfrm>
            <a:off x="6137688" y="1308577"/>
            <a:ext cx="184666" cy="369332"/>
          </a:xfrm>
          <a:prstGeom prst="rect">
            <a:avLst/>
          </a:prstGeom>
          <a:noFill/>
        </p:spPr>
        <p:txBody>
          <a:bodyPr wrap="none" rtlCol="0">
            <a:spAutoFit/>
          </a:bodyPr>
          <a:lstStyle/>
          <a:p>
            <a:endParaRPr lang="en-US" dirty="0"/>
          </a:p>
        </p:txBody>
      </p:sp>
      <p:graphicFrame>
        <p:nvGraphicFramePr>
          <p:cNvPr id="19" name="Content Placeholder 16"/>
          <p:cNvGraphicFramePr>
            <a:graphicFrameLocks/>
          </p:cNvGraphicFramePr>
          <p:nvPr/>
        </p:nvGraphicFramePr>
        <p:xfrm>
          <a:off x="310666" y="2729529"/>
          <a:ext cx="5442219" cy="2908897"/>
        </p:xfrm>
        <a:graphic>
          <a:graphicData uri="http://schemas.openxmlformats.org/drawingml/2006/table">
            <a:tbl>
              <a:tblPr firstRow="1" bandRow="1">
                <a:tableStyleId>{5C22544A-7EE6-4342-B048-85BDC9FD1C3A}</a:tableStyleId>
              </a:tblPr>
              <a:tblGrid>
                <a:gridCol w="1814073"/>
                <a:gridCol w="1814073"/>
                <a:gridCol w="1814073"/>
              </a:tblGrid>
              <a:tr h="1016597">
                <a:tc>
                  <a:txBody>
                    <a:bodyPr/>
                    <a:lstStyle/>
                    <a:p>
                      <a:pPr algn="l" fontAlgn="b"/>
                      <a:r>
                        <a:rPr lang="en-US" sz="2400" b="0" i="0" u="none" strike="noStrike">
                          <a:latin typeface="Verdana"/>
                        </a:rPr>
                        <a:t>(%) </a:t>
                      </a:r>
                    </a:p>
                  </a:txBody>
                  <a:tcPr marL="12700" marR="12700" marT="12700" marB="0" anchor="b"/>
                </a:tc>
                <a:tc>
                  <a:txBody>
                    <a:bodyPr/>
                    <a:lstStyle/>
                    <a:p>
                      <a:pPr algn="ctr" fontAlgn="b"/>
                      <a:r>
                        <a:rPr lang="en-US" sz="2400" b="0" i="0" u="none" strike="noStrike" dirty="0">
                          <a:latin typeface="Verdana"/>
                        </a:rPr>
                        <a:t>Normal </a:t>
                      </a:r>
                    </a:p>
                  </a:txBody>
                  <a:tcPr marL="12700" marR="12700" marT="12700" marB="0" anchor="b"/>
                </a:tc>
                <a:tc>
                  <a:txBody>
                    <a:bodyPr/>
                    <a:lstStyle/>
                    <a:p>
                      <a:pPr algn="ctr" fontAlgn="b"/>
                      <a:r>
                        <a:rPr lang="en-US" sz="2400" b="0" i="0" u="none" strike="noStrike">
                          <a:latin typeface="Verdana"/>
                        </a:rPr>
                        <a:t>Liver failure </a:t>
                      </a:r>
                    </a:p>
                  </a:txBody>
                  <a:tcPr marL="12700" marR="12700" marT="12700" marB="0" anchor="b"/>
                </a:tc>
              </a:tr>
              <a:tr h="309452">
                <a:tc>
                  <a:txBody>
                    <a:bodyPr/>
                    <a:lstStyle/>
                    <a:p>
                      <a:pPr algn="l" fontAlgn="b"/>
                      <a:r>
                        <a:rPr lang="en-US" sz="2400" b="0" i="0" u="none" strike="noStrike">
                          <a:latin typeface="Verdana"/>
                        </a:rPr>
                        <a:t>Thorax</a:t>
                      </a:r>
                    </a:p>
                  </a:txBody>
                  <a:tcPr marL="12700" marR="12700" marT="12700" marB="0" anchor="b"/>
                </a:tc>
                <a:tc>
                  <a:txBody>
                    <a:bodyPr/>
                    <a:lstStyle/>
                    <a:p>
                      <a:pPr algn="ctr" fontAlgn="b"/>
                      <a:r>
                        <a:rPr lang="en-US" sz="2400" b="0" i="0" u="none" strike="noStrike" dirty="0">
                          <a:latin typeface="Verdana"/>
                        </a:rPr>
                        <a:t>27.3</a:t>
                      </a:r>
                    </a:p>
                  </a:txBody>
                  <a:tcPr marL="12700" marR="12700" marT="12700" marB="0" anchor="b"/>
                </a:tc>
                <a:tc>
                  <a:txBody>
                    <a:bodyPr/>
                    <a:lstStyle/>
                    <a:p>
                      <a:pPr algn="ctr" fontAlgn="b"/>
                      <a:r>
                        <a:rPr lang="en-US" sz="2400" b="0" i="0" u="none" strike="noStrike">
                          <a:latin typeface="Verdana"/>
                        </a:rPr>
                        <a:t>24.7</a:t>
                      </a:r>
                    </a:p>
                  </a:txBody>
                  <a:tcPr marL="12700" marR="12700" marT="12700" marB="0" anchor="b"/>
                </a:tc>
              </a:tr>
              <a:tr h="309452">
                <a:tc>
                  <a:txBody>
                    <a:bodyPr/>
                    <a:lstStyle/>
                    <a:p>
                      <a:pPr algn="l" fontAlgn="b"/>
                      <a:r>
                        <a:rPr lang="en-US" sz="2400" b="0" i="0" u="none" strike="noStrike">
                          <a:latin typeface="Verdana"/>
                        </a:rPr>
                        <a:t>Abdomen</a:t>
                      </a:r>
                    </a:p>
                  </a:txBody>
                  <a:tcPr marL="12700" marR="12700" marT="12700" marB="0" anchor="b"/>
                </a:tc>
                <a:tc>
                  <a:txBody>
                    <a:bodyPr/>
                    <a:lstStyle/>
                    <a:p>
                      <a:pPr algn="ctr" fontAlgn="b"/>
                      <a:r>
                        <a:rPr lang="en-US" sz="2400" b="0" i="0" u="none" strike="noStrike">
                          <a:latin typeface="Verdana"/>
                        </a:rPr>
                        <a:t>29.7</a:t>
                      </a:r>
                    </a:p>
                  </a:txBody>
                  <a:tcPr marL="12700" marR="12700" marT="12700" marB="0" anchor="b"/>
                </a:tc>
                <a:tc>
                  <a:txBody>
                    <a:bodyPr/>
                    <a:lstStyle/>
                    <a:p>
                      <a:pPr algn="ctr" fontAlgn="b"/>
                      <a:r>
                        <a:rPr lang="en-US" sz="2400" b="0" i="0" u="none" strike="noStrike" dirty="0">
                          <a:latin typeface="Verdana"/>
                        </a:rPr>
                        <a:t>37.7</a:t>
                      </a:r>
                    </a:p>
                  </a:txBody>
                  <a:tcPr marL="12700" marR="12700" marT="12700" marB="0" anchor="b"/>
                </a:tc>
              </a:tr>
              <a:tr h="309452">
                <a:tc>
                  <a:txBody>
                    <a:bodyPr/>
                    <a:lstStyle/>
                    <a:p>
                      <a:pPr algn="l" fontAlgn="b"/>
                      <a:r>
                        <a:rPr lang="en-US" sz="2400" b="0" i="0" u="none" strike="noStrike">
                          <a:latin typeface="Verdana"/>
                        </a:rPr>
                        <a:t>Liver</a:t>
                      </a:r>
                    </a:p>
                  </a:txBody>
                  <a:tcPr marL="12700" marR="12700" marT="12700" marB="0" anchor="b"/>
                </a:tc>
                <a:tc>
                  <a:txBody>
                    <a:bodyPr/>
                    <a:lstStyle/>
                    <a:p>
                      <a:pPr algn="ctr" fontAlgn="b"/>
                      <a:r>
                        <a:rPr lang="en-US" sz="2400" b="0" i="0" u="none" strike="noStrike">
                          <a:latin typeface="Verdana"/>
                        </a:rPr>
                        <a:t>11.4</a:t>
                      </a:r>
                    </a:p>
                  </a:txBody>
                  <a:tcPr marL="12700" marR="12700" marT="12700" marB="0" anchor="b"/>
                </a:tc>
                <a:tc>
                  <a:txBody>
                    <a:bodyPr/>
                    <a:lstStyle/>
                    <a:p>
                      <a:pPr algn="ctr" fontAlgn="b"/>
                      <a:r>
                        <a:rPr lang="en-US" sz="2400" b="0" i="0" u="none" strike="noStrike" dirty="0">
                          <a:latin typeface="Verdana"/>
                        </a:rPr>
                        <a:t>12.8</a:t>
                      </a:r>
                    </a:p>
                  </a:txBody>
                  <a:tcPr marL="12700" marR="12700" marT="12700" marB="0" anchor="b"/>
                </a:tc>
              </a:tr>
              <a:tr h="309452">
                <a:tc>
                  <a:txBody>
                    <a:bodyPr/>
                    <a:lstStyle/>
                    <a:p>
                      <a:pPr algn="l" fontAlgn="b"/>
                      <a:r>
                        <a:rPr lang="en-US" sz="2400" b="0" i="0" u="none" strike="noStrike">
                          <a:latin typeface="Verdana"/>
                        </a:rPr>
                        <a:t>Splanchnic </a:t>
                      </a:r>
                    </a:p>
                  </a:txBody>
                  <a:tcPr marL="12700" marR="12700" marT="12700" marB="0" anchor="b"/>
                </a:tc>
                <a:tc>
                  <a:txBody>
                    <a:bodyPr/>
                    <a:lstStyle/>
                    <a:p>
                      <a:pPr algn="ctr" fontAlgn="b"/>
                      <a:r>
                        <a:rPr lang="en-US" sz="2400" b="0" i="0" u="none" strike="noStrike">
                          <a:latin typeface="Verdana"/>
                        </a:rPr>
                        <a:t>18.2</a:t>
                      </a:r>
                    </a:p>
                  </a:txBody>
                  <a:tcPr marL="12700" marR="12700" marT="12700" marB="0" anchor="b"/>
                </a:tc>
                <a:tc>
                  <a:txBody>
                    <a:bodyPr/>
                    <a:lstStyle/>
                    <a:p>
                      <a:pPr algn="ctr" fontAlgn="b"/>
                      <a:r>
                        <a:rPr lang="en-US" sz="2400" b="0" i="0" u="none" strike="noStrike" dirty="0">
                          <a:latin typeface="Verdana"/>
                        </a:rPr>
                        <a:t>25</a:t>
                      </a:r>
                    </a:p>
                  </a:txBody>
                  <a:tcPr marL="12700" marR="12700" marT="12700" marB="0" anchor="b"/>
                </a:tc>
              </a:tr>
              <a:tr h="309452">
                <a:tc>
                  <a:txBody>
                    <a:bodyPr/>
                    <a:lstStyle/>
                    <a:p>
                      <a:pPr algn="l" fontAlgn="b"/>
                      <a:r>
                        <a:rPr lang="en-US" sz="2400" b="0" i="0" u="none" strike="noStrike">
                          <a:latin typeface="Verdana"/>
                        </a:rPr>
                        <a:t>Other </a:t>
                      </a:r>
                    </a:p>
                  </a:txBody>
                  <a:tcPr marL="12700" marR="12700" marT="12700" marB="0" anchor="b"/>
                </a:tc>
                <a:tc>
                  <a:txBody>
                    <a:bodyPr/>
                    <a:lstStyle/>
                    <a:p>
                      <a:pPr algn="ctr" fontAlgn="b"/>
                      <a:r>
                        <a:rPr lang="en-US" sz="2400" b="0" i="0" u="none" strike="noStrike">
                          <a:latin typeface="Verdana"/>
                        </a:rPr>
                        <a:t>2.3</a:t>
                      </a:r>
                    </a:p>
                  </a:txBody>
                  <a:tcPr marL="12700" marR="12700" marT="12700" marB="0" anchor="b"/>
                </a:tc>
                <a:tc>
                  <a:txBody>
                    <a:bodyPr/>
                    <a:lstStyle/>
                    <a:p>
                      <a:pPr algn="ctr" fontAlgn="b"/>
                      <a:r>
                        <a:rPr lang="en-US" sz="2400" b="0" i="0" u="none" strike="noStrike" dirty="0">
                          <a:latin typeface="Verdana"/>
                        </a:rPr>
                        <a:t>5.2</a:t>
                      </a:r>
                    </a:p>
                  </a:txBody>
                  <a:tcPr marL="12700" marR="12700" marT="12700" marB="0" anchor="b"/>
                </a:tc>
              </a:tr>
            </a:tbl>
          </a:graphicData>
        </a:graphic>
      </p:graphicFrame>
      <p:sp>
        <p:nvSpPr>
          <p:cNvPr id="21" name="Right Arrow 20"/>
          <p:cNvSpPr/>
          <p:nvPr/>
        </p:nvSpPr>
        <p:spPr>
          <a:xfrm>
            <a:off x="3755137" y="5041868"/>
            <a:ext cx="663455" cy="86975"/>
          </a:xfrm>
          <a:prstGeom prst="rightArrow">
            <a:avLst/>
          </a:prstGeom>
          <a:solidFill>
            <a:srgbClr val="FF0000"/>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800600" y="0"/>
            <a:ext cx="4343400" cy="6583363"/>
          </a:xfrm>
        </p:spPr>
        <p:txBody>
          <a:bodyPr/>
          <a:lstStyle/>
          <a:p>
            <a:pPr algn="l" eaLnBrk="1" hangingPunct="1"/>
            <a:r>
              <a:rPr lang="en-US" sz="2800" smtClean="0">
                <a:latin typeface="Times New Roman" pitchFamily="5" charset="0"/>
                <a:ea typeface="Calibri" pitchFamily="5" charset="0"/>
                <a:cs typeface="Calibri" pitchFamily="5" charset="0"/>
              </a:rPr>
              <a:t/>
            </a:r>
            <a:br>
              <a:rPr lang="en-US" sz="2800" smtClean="0">
                <a:latin typeface="Times New Roman" pitchFamily="5" charset="0"/>
                <a:ea typeface="Calibri" pitchFamily="5" charset="0"/>
                <a:cs typeface="Calibri" pitchFamily="5" charset="0"/>
              </a:rPr>
            </a:br>
            <a:r>
              <a:rPr lang="en-US" sz="2800" smtClean="0">
                <a:latin typeface="Times New Roman" pitchFamily="5" charset="0"/>
                <a:ea typeface="Calibri" pitchFamily="5" charset="0"/>
                <a:cs typeface="Calibri" pitchFamily="5" charset="0"/>
              </a:rPr>
              <a:t>HA dilation with adenosin increases lidocaine metabolism (monoethylglycinxylidide</a:t>
            </a:r>
            <a:br>
              <a:rPr lang="en-US" sz="2800" smtClean="0">
                <a:latin typeface="Times New Roman" pitchFamily="5" charset="0"/>
                <a:ea typeface="Calibri" pitchFamily="5" charset="0"/>
                <a:cs typeface="Calibri" pitchFamily="5" charset="0"/>
              </a:rPr>
            </a:br>
            <a:r>
              <a:rPr lang="en-US" sz="2800" smtClean="0">
                <a:latin typeface="Times New Roman" pitchFamily="5" charset="0"/>
                <a:ea typeface="Calibri" pitchFamily="5" charset="0"/>
                <a:cs typeface="Calibri" pitchFamily="5" charset="0"/>
              </a:rPr>
              <a:t>- MEGX) </a:t>
            </a:r>
            <a:br>
              <a:rPr lang="en-US" sz="2800" smtClean="0">
                <a:latin typeface="Times New Roman" pitchFamily="5" charset="0"/>
                <a:ea typeface="Calibri" pitchFamily="5" charset="0"/>
                <a:cs typeface="Calibri" pitchFamily="5" charset="0"/>
              </a:rPr>
            </a:br>
            <a:r>
              <a:rPr lang="en-US" sz="2800" smtClean="0">
                <a:latin typeface="Times New Roman" pitchFamily="5" charset="0"/>
                <a:ea typeface="Calibri" pitchFamily="5" charset="0"/>
                <a:cs typeface="Calibri" pitchFamily="5" charset="0"/>
              </a:rPr>
              <a:t/>
            </a:r>
            <a:br>
              <a:rPr lang="en-US" sz="2800" smtClean="0">
                <a:latin typeface="Times New Roman" pitchFamily="5" charset="0"/>
                <a:ea typeface="Calibri" pitchFamily="5" charset="0"/>
                <a:cs typeface="Calibri" pitchFamily="5" charset="0"/>
              </a:rPr>
            </a:br>
            <a:r>
              <a:rPr lang="en-US" sz="2800" smtClean="0">
                <a:latin typeface="Times New Roman" pitchFamily="5" charset="0"/>
                <a:ea typeface="Calibri" pitchFamily="5" charset="0"/>
                <a:cs typeface="Calibri" pitchFamily="5" charset="0"/>
              </a:rPr>
              <a:t/>
            </a:r>
            <a:br>
              <a:rPr lang="en-US" sz="2800" smtClean="0">
                <a:latin typeface="Times New Roman" pitchFamily="5" charset="0"/>
                <a:ea typeface="Calibri" pitchFamily="5" charset="0"/>
                <a:cs typeface="Calibri" pitchFamily="5" charset="0"/>
              </a:rPr>
            </a:br>
            <a:r>
              <a:rPr lang="en-US" sz="2800" smtClean="0">
                <a:latin typeface="Times New Roman" pitchFamily="5" charset="0"/>
                <a:ea typeface="Calibri" pitchFamily="5" charset="0"/>
                <a:cs typeface="Calibri" pitchFamily="5" charset="0"/>
              </a:rPr>
              <a:t/>
            </a:r>
            <a:br>
              <a:rPr lang="en-US" sz="2800" smtClean="0">
                <a:latin typeface="Times New Roman" pitchFamily="5" charset="0"/>
                <a:ea typeface="Calibri" pitchFamily="5" charset="0"/>
                <a:cs typeface="Calibri" pitchFamily="5" charset="0"/>
              </a:rPr>
            </a:br>
            <a:r>
              <a:rPr lang="en-US" sz="2800" smtClean="0">
                <a:latin typeface="Times New Roman" pitchFamily="5" charset="0"/>
                <a:ea typeface="Calibri" pitchFamily="5" charset="0"/>
                <a:cs typeface="Calibri" pitchFamily="5" charset="0"/>
              </a:rPr>
              <a:t/>
            </a:r>
            <a:br>
              <a:rPr lang="en-US" sz="2800" smtClean="0">
                <a:latin typeface="Times New Roman" pitchFamily="5" charset="0"/>
                <a:ea typeface="Calibri" pitchFamily="5" charset="0"/>
                <a:cs typeface="Calibri" pitchFamily="5" charset="0"/>
              </a:rPr>
            </a:br>
            <a:r>
              <a:rPr lang="en-US" sz="2800" smtClean="0">
                <a:latin typeface="Times New Roman" pitchFamily="5" charset="0"/>
                <a:ea typeface="Calibri" pitchFamily="5" charset="0"/>
                <a:cs typeface="Calibri" pitchFamily="5" charset="0"/>
              </a:rPr>
              <a:t/>
            </a:r>
            <a:br>
              <a:rPr lang="en-US" sz="2800" smtClean="0">
                <a:latin typeface="Times New Roman" pitchFamily="5" charset="0"/>
                <a:ea typeface="Calibri" pitchFamily="5" charset="0"/>
                <a:cs typeface="Calibri" pitchFamily="5" charset="0"/>
              </a:rPr>
            </a:br>
            <a:r>
              <a:rPr lang="en-US" sz="2000" smtClean="0">
                <a:latin typeface="Times New Roman" pitchFamily="5" charset="0"/>
                <a:ea typeface="Calibri" pitchFamily="5" charset="0"/>
                <a:cs typeface="Calibri" pitchFamily="5" charset="0"/>
              </a:rPr>
              <a:t>HEPATOLOGY 2003;37:385</a:t>
            </a:r>
          </a:p>
        </p:txBody>
      </p:sp>
      <p:pic>
        <p:nvPicPr>
          <p:cNvPr id="35843" name="Picture 3" descr="HA adenosin:dilation improves liver-HEPATOLOGY 2003;37-385-.tiff"/>
          <p:cNvPicPr>
            <a:picLocks noChangeAspect="1"/>
          </p:cNvPicPr>
          <p:nvPr/>
        </p:nvPicPr>
        <p:blipFill>
          <a:blip r:embed="rId2"/>
          <a:srcRect/>
          <a:stretch>
            <a:fillRect/>
          </a:stretch>
        </p:blipFill>
        <p:spPr bwMode="auto">
          <a:xfrm>
            <a:off x="381000" y="1146175"/>
            <a:ext cx="3695700" cy="5711825"/>
          </a:xfrm>
          <a:prstGeom prst="rect">
            <a:avLst/>
          </a:prstGeom>
          <a:noFill/>
          <a:ln w="9525">
            <a:noFill/>
            <a:miter lim="800000"/>
            <a:headEnd/>
            <a:tailEnd/>
          </a:ln>
        </p:spPr>
      </p:pic>
      <p:sp>
        <p:nvSpPr>
          <p:cNvPr id="35844" name="Rectangle 4"/>
          <p:cNvSpPr>
            <a:spLocks noChangeArrowheads="1"/>
          </p:cNvSpPr>
          <p:nvPr/>
        </p:nvSpPr>
        <p:spPr bwMode="auto">
          <a:xfrm>
            <a:off x="-38100" y="292100"/>
            <a:ext cx="8839200" cy="585788"/>
          </a:xfrm>
          <a:prstGeom prst="rect">
            <a:avLst/>
          </a:prstGeom>
          <a:noFill/>
          <a:ln w="9525">
            <a:noFill/>
            <a:miter lim="800000"/>
            <a:headEnd/>
            <a:tailEnd/>
          </a:ln>
        </p:spPr>
        <p:txBody>
          <a:bodyPr>
            <a:prstTxWarp prst="textNoShape">
              <a:avLst/>
            </a:prstTxWarp>
            <a:spAutoFit/>
          </a:bodyPr>
          <a:lstStyle/>
          <a:p>
            <a:pPr algn="ctr"/>
            <a:r>
              <a:rPr lang="en-US" sz="3200">
                <a:latin typeface="Times New Roman" pitchFamily="5" charset="0"/>
                <a:ea typeface="Times New Roman" pitchFamily="5" charset="0"/>
                <a:cs typeface="Times New Roman" pitchFamily="5" charset="0"/>
              </a:rPr>
              <a:t>Hepatic artery dilation improves liver function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Autofit/>
          </a:bodyPr>
          <a:lstStyle/>
          <a:p>
            <a:r>
              <a:rPr lang="en-US" sz="3200" dirty="0" smtClean="0"/>
              <a:t>Effect of Vasopressin levels in liver failure</a:t>
            </a:r>
          </a:p>
        </p:txBody>
      </p:sp>
      <p:sp>
        <p:nvSpPr>
          <p:cNvPr id="6" name="Rectangle 5"/>
          <p:cNvSpPr/>
          <p:nvPr/>
        </p:nvSpPr>
        <p:spPr>
          <a:xfrm>
            <a:off x="0" y="6457890"/>
            <a:ext cx="5316537" cy="400110"/>
          </a:xfrm>
          <a:prstGeom prst="rect">
            <a:avLst/>
          </a:prstGeom>
        </p:spPr>
        <p:txBody>
          <a:bodyPr>
            <a:spAutoFit/>
          </a:bodyPr>
          <a:lstStyle/>
          <a:p>
            <a:pPr>
              <a:defRPr/>
            </a:pPr>
            <a:r>
              <a:rPr lang="en-US" sz="2000" dirty="0" smtClean="0">
                <a:latin typeface="+mj-lt"/>
                <a:ea typeface="ＭＳ Ｐゴシック" pitchFamily="5" charset="-128"/>
                <a:cs typeface="ＭＳ Ｐゴシック" pitchFamily="5" charset="-128"/>
              </a:rPr>
              <a:t>Liver </a:t>
            </a:r>
            <a:r>
              <a:rPr lang="en-US" sz="2000" dirty="0" err="1" smtClean="0">
                <a:latin typeface="+mj-lt"/>
                <a:ea typeface="ＭＳ Ｐゴシック" pitchFamily="5" charset="-128"/>
                <a:cs typeface="ＭＳ Ｐゴシック" pitchFamily="5" charset="-128"/>
              </a:rPr>
              <a:t>Tx</a:t>
            </a:r>
            <a:r>
              <a:rPr lang="en-US" sz="2000" dirty="0" smtClean="0">
                <a:latin typeface="+mj-lt"/>
                <a:ea typeface="ＭＳ Ｐゴシック" pitchFamily="5" charset="-128"/>
                <a:cs typeface="ＭＳ Ｐゴシック" pitchFamily="5" charset="-128"/>
              </a:rPr>
              <a:t> 2008;14-1664</a:t>
            </a:r>
            <a:endParaRPr lang="en-US" sz="2000" dirty="0">
              <a:latin typeface="+mj-lt"/>
              <a:ea typeface="ＭＳ Ｐゴシック" pitchFamily="5" charset="-128"/>
              <a:cs typeface="ＭＳ Ｐゴシック" pitchFamily="5" charset="-128"/>
            </a:endParaRPr>
          </a:p>
        </p:txBody>
      </p:sp>
      <p:sp>
        <p:nvSpPr>
          <p:cNvPr id="8" name="TextBox 7"/>
          <p:cNvSpPr txBox="1"/>
          <p:nvPr/>
        </p:nvSpPr>
        <p:spPr>
          <a:xfrm>
            <a:off x="457198" y="1697216"/>
            <a:ext cx="5872893" cy="1569660"/>
          </a:xfrm>
          <a:prstGeom prst="rect">
            <a:avLst/>
          </a:prstGeom>
          <a:noFill/>
        </p:spPr>
        <p:txBody>
          <a:bodyPr wrap="square">
            <a:spAutoFit/>
          </a:bodyPr>
          <a:lstStyle/>
          <a:p>
            <a:pPr>
              <a:defRPr/>
            </a:pPr>
            <a:r>
              <a:rPr lang="en-US" sz="2400" b="1" dirty="0" smtClean="0">
                <a:latin typeface="+mj-lt"/>
                <a:ea typeface="ＭＳ Ｐゴシック" pitchFamily="5" charset="-128"/>
                <a:cs typeface="ＭＳ Ｐゴシック" pitchFamily="5" charset="-128"/>
              </a:rPr>
              <a:t>Simultaneous measurements in 16 patients</a:t>
            </a:r>
          </a:p>
          <a:p>
            <a:pPr>
              <a:buFont typeface="Arial"/>
              <a:buChar char="•"/>
              <a:defRPr/>
            </a:pPr>
            <a:r>
              <a:rPr lang="en-US" sz="2400" dirty="0" smtClean="0">
                <a:latin typeface="+mj-lt"/>
                <a:ea typeface="ＭＳ Ｐゴシック" pitchFamily="5" charset="-128"/>
                <a:cs typeface="ＭＳ Ｐゴシック" pitchFamily="5" charset="-128"/>
              </a:rPr>
              <a:t>Portal vein pressure</a:t>
            </a:r>
          </a:p>
          <a:p>
            <a:pPr>
              <a:buFont typeface="Arial"/>
              <a:buChar char="•"/>
              <a:defRPr/>
            </a:pPr>
            <a:r>
              <a:rPr lang="en-US" sz="2400" dirty="0" smtClean="0">
                <a:latin typeface="+mj-lt"/>
                <a:ea typeface="ＭＳ Ｐゴシック" pitchFamily="5" charset="-128"/>
                <a:cs typeface="ＭＳ Ｐゴシック" pitchFamily="5" charset="-128"/>
              </a:rPr>
              <a:t>Portal vein flow</a:t>
            </a:r>
          </a:p>
          <a:p>
            <a:pPr>
              <a:buFont typeface="Arial"/>
              <a:buChar char="•"/>
              <a:defRPr/>
            </a:pPr>
            <a:r>
              <a:rPr lang="en-US" sz="2400" dirty="0" err="1" smtClean="0">
                <a:latin typeface="+mj-lt"/>
                <a:ea typeface="ＭＳ Ｐゴシック" pitchFamily="5" charset="-128"/>
                <a:cs typeface="ＭＳ Ｐゴシック" pitchFamily="5" charset="-128"/>
              </a:rPr>
              <a:t>Hemodynamics</a:t>
            </a:r>
            <a:endParaRPr lang="en-US" sz="2400" dirty="0">
              <a:latin typeface="+mj-lt"/>
              <a:ea typeface="ＭＳ Ｐゴシック" pitchFamily="5" charset="-128"/>
              <a:cs typeface="ＭＳ Ｐゴシック" pitchFamily="5" charset="-128"/>
            </a:endParaRPr>
          </a:p>
        </p:txBody>
      </p:sp>
      <p:pic>
        <p:nvPicPr>
          <p:cNvPr id="9" name="Picture 8"/>
          <p:cNvPicPr>
            <a:picLocks noChangeAspect="1"/>
          </p:cNvPicPr>
          <p:nvPr/>
        </p:nvPicPr>
        <p:blipFill>
          <a:blip r:embed="rId2"/>
          <a:stretch>
            <a:fillRect/>
          </a:stretch>
        </p:blipFill>
        <p:spPr>
          <a:xfrm>
            <a:off x="6705600" y="1219200"/>
            <a:ext cx="2438400" cy="1828800"/>
          </a:xfrm>
          <a:prstGeom prst="rect">
            <a:avLst/>
          </a:prstGeom>
        </p:spPr>
      </p:pic>
      <p:pic>
        <p:nvPicPr>
          <p:cNvPr id="13" name="Picture 12"/>
          <p:cNvPicPr>
            <a:picLocks noChangeAspect="1"/>
          </p:cNvPicPr>
          <p:nvPr/>
        </p:nvPicPr>
        <p:blipFill>
          <a:blip r:embed="rId3"/>
          <a:stretch>
            <a:fillRect/>
          </a:stretch>
        </p:blipFill>
        <p:spPr>
          <a:xfrm>
            <a:off x="362528" y="3746636"/>
            <a:ext cx="2743200" cy="2431915"/>
          </a:xfrm>
          <a:prstGeom prst="rect">
            <a:avLst/>
          </a:prstGeom>
        </p:spPr>
      </p:pic>
      <p:pic>
        <p:nvPicPr>
          <p:cNvPr id="14" name="Picture 13"/>
          <p:cNvPicPr>
            <a:picLocks noChangeAspect="1"/>
          </p:cNvPicPr>
          <p:nvPr/>
        </p:nvPicPr>
        <p:blipFill>
          <a:blip r:embed="rId4"/>
          <a:stretch>
            <a:fillRect/>
          </a:stretch>
        </p:blipFill>
        <p:spPr>
          <a:xfrm>
            <a:off x="3336771" y="3805002"/>
            <a:ext cx="2743200" cy="2373549"/>
          </a:xfrm>
          <a:prstGeom prst="rect">
            <a:avLst/>
          </a:prstGeom>
        </p:spPr>
      </p:pic>
      <p:sp>
        <p:nvSpPr>
          <p:cNvPr id="22" name="Rectangle 21"/>
          <p:cNvSpPr/>
          <p:nvPr/>
        </p:nvSpPr>
        <p:spPr>
          <a:xfrm>
            <a:off x="3747909" y="3307977"/>
            <a:ext cx="2274939" cy="400110"/>
          </a:xfrm>
          <a:prstGeom prst="rect">
            <a:avLst/>
          </a:prstGeom>
        </p:spPr>
        <p:txBody>
          <a:bodyPr wrap="square">
            <a:spAutoFit/>
          </a:bodyPr>
          <a:lstStyle/>
          <a:p>
            <a:pPr>
              <a:defRPr/>
            </a:pPr>
            <a:r>
              <a:rPr lang="en-US" sz="2000" b="1" dirty="0" smtClean="0">
                <a:latin typeface="+mj-lt"/>
                <a:ea typeface="ＭＳ Ｐゴシック" pitchFamily="5" charset="-128"/>
                <a:cs typeface="ＭＳ Ｐゴシック" pitchFamily="5" charset="-128"/>
              </a:rPr>
              <a:t>Portal vein flow</a:t>
            </a:r>
            <a:endParaRPr lang="en-US" sz="2000" b="1" dirty="0">
              <a:latin typeface="+mj-lt"/>
              <a:ea typeface="ＭＳ Ｐゴシック" pitchFamily="5" charset="-128"/>
              <a:cs typeface="ＭＳ Ｐゴシック" pitchFamily="5" charset="-128"/>
            </a:endParaRPr>
          </a:p>
        </p:txBody>
      </p:sp>
      <p:sp>
        <p:nvSpPr>
          <p:cNvPr id="23" name="Rectangle 22"/>
          <p:cNvSpPr/>
          <p:nvPr/>
        </p:nvSpPr>
        <p:spPr>
          <a:xfrm>
            <a:off x="754589" y="3307977"/>
            <a:ext cx="2582182" cy="400110"/>
          </a:xfrm>
          <a:prstGeom prst="rect">
            <a:avLst/>
          </a:prstGeom>
        </p:spPr>
        <p:txBody>
          <a:bodyPr wrap="square">
            <a:spAutoFit/>
          </a:bodyPr>
          <a:lstStyle/>
          <a:p>
            <a:pPr>
              <a:defRPr/>
            </a:pPr>
            <a:r>
              <a:rPr lang="en-US" sz="2000" b="1" dirty="0" smtClean="0">
                <a:latin typeface="+mj-lt"/>
                <a:ea typeface="ＭＳ Ｐゴシック" pitchFamily="5" charset="-128"/>
                <a:cs typeface="ＭＳ Ｐゴシック" pitchFamily="5" charset="-128"/>
              </a:rPr>
              <a:t>Portal vein pressure</a:t>
            </a:r>
            <a:endParaRPr lang="en-US" sz="2000" b="1" dirty="0">
              <a:latin typeface="+mj-lt"/>
              <a:ea typeface="ＭＳ Ｐゴシック" pitchFamily="5" charset="-128"/>
              <a:cs typeface="ＭＳ Ｐゴシック" pitchFamily="5" charset="-128"/>
            </a:endParaRPr>
          </a:p>
        </p:txBody>
      </p:sp>
      <p:pic>
        <p:nvPicPr>
          <p:cNvPr id="25" name="Picture 24" descr="Untitled 3.pdf"/>
          <p:cNvPicPr>
            <a:picLocks noChangeAspect="1"/>
          </p:cNvPicPr>
          <p:nvPr/>
        </p:nvPicPr>
        <p:blipFill>
          <a:blip r:embed="rId5"/>
          <a:stretch>
            <a:fillRect/>
          </a:stretch>
        </p:blipFill>
        <p:spPr>
          <a:xfrm>
            <a:off x="6079971" y="3961279"/>
            <a:ext cx="2743200" cy="2159540"/>
          </a:xfrm>
          <a:prstGeom prst="rect">
            <a:avLst/>
          </a:prstGeom>
        </p:spPr>
      </p:pic>
      <p:sp>
        <p:nvSpPr>
          <p:cNvPr id="26" name="Rectangle 25"/>
          <p:cNvSpPr/>
          <p:nvPr/>
        </p:nvSpPr>
        <p:spPr>
          <a:xfrm>
            <a:off x="6491109" y="3270312"/>
            <a:ext cx="2274939" cy="707886"/>
          </a:xfrm>
          <a:prstGeom prst="rect">
            <a:avLst/>
          </a:prstGeom>
        </p:spPr>
        <p:txBody>
          <a:bodyPr wrap="square">
            <a:spAutoFit/>
          </a:bodyPr>
          <a:lstStyle/>
          <a:p>
            <a:pPr>
              <a:defRPr/>
            </a:pPr>
            <a:r>
              <a:rPr lang="en-US" sz="2000" b="1" dirty="0" smtClean="0">
                <a:latin typeface="+mj-lt"/>
                <a:ea typeface="ＭＳ Ｐゴシック" pitchFamily="5" charset="-128"/>
                <a:cs typeface="ＭＳ Ｐゴシック" pitchFamily="5" charset="-128"/>
              </a:rPr>
              <a:t>Portal vein flow/Cardiac output ratio</a:t>
            </a:r>
            <a:endParaRPr lang="en-US" sz="2000" b="1" dirty="0">
              <a:latin typeface="+mj-lt"/>
              <a:ea typeface="ＭＳ Ｐゴシック" pitchFamily="5" charset="-128"/>
              <a:cs typeface="ＭＳ Ｐゴシック" pitchFamily="5"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Splenic artery </a:t>
            </a:r>
            <a:r>
              <a:rPr lang="en-US" sz="3200" dirty="0" smtClean="0"/>
              <a:t>ligation</a:t>
            </a:r>
            <a:br>
              <a:rPr lang="en-US" sz="3200" dirty="0" smtClean="0"/>
            </a:br>
            <a:r>
              <a:rPr lang="en-US" sz="3200" dirty="0"/>
              <a:t>N</a:t>
            </a:r>
            <a:r>
              <a:rPr lang="en-US" sz="3200" dirty="0" smtClean="0"/>
              <a:t>ow </a:t>
            </a:r>
            <a:r>
              <a:rPr lang="en-US" sz="3200" dirty="0" smtClean="0"/>
              <a:t>also for </a:t>
            </a:r>
            <a:r>
              <a:rPr lang="en-US" sz="3200" dirty="0" err="1" smtClean="0"/>
              <a:t>hepatectomy</a:t>
            </a:r>
            <a:r>
              <a:rPr lang="en-US" sz="3200" dirty="0" smtClean="0"/>
              <a:t>?</a:t>
            </a:r>
            <a:endParaRPr lang="en-US" sz="3200" dirty="0"/>
          </a:p>
        </p:txBody>
      </p:sp>
      <p:sp>
        <p:nvSpPr>
          <p:cNvPr id="3" name="Content Placeholder 2"/>
          <p:cNvSpPr>
            <a:spLocks noGrp="1"/>
          </p:cNvSpPr>
          <p:nvPr>
            <p:ph idx="1"/>
          </p:nvPr>
        </p:nvSpPr>
        <p:spPr>
          <a:xfrm>
            <a:off x="5094667" y="4343400"/>
            <a:ext cx="4049333" cy="1396273"/>
          </a:xfrm>
        </p:spPr>
        <p:txBody>
          <a:bodyPr>
            <a:normAutofit/>
          </a:bodyPr>
          <a:lstStyle/>
          <a:p>
            <a:r>
              <a:rPr lang="en-US" sz="2000" dirty="0" err="1" smtClean="0"/>
              <a:t>Splenic</a:t>
            </a:r>
            <a:r>
              <a:rPr lang="en-US" sz="2000" dirty="0" smtClean="0"/>
              <a:t> artery ligation in rats causes les hepatic injury after major </a:t>
            </a:r>
            <a:r>
              <a:rPr lang="en-US" sz="2000" dirty="0" err="1" smtClean="0"/>
              <a:t>hepatectomy</a:t>
            </a:r>
            <a:endParaRPr lang="en-US" sz="2000" dirty="0"/>
          </a:p>
        </p:txBody>
      </p:sp>
      <p:pic>
        <p:nvPicPr>
          <p:cNvPr id="4" name="Picture 3"/>
          <p:cNvPicPr>
            <a:picLocks noChangeAspect="1"/>
          </p:cNvPicPr>
          <p:nvPr/>
        </p:nvPicPr>
        <p:blipFill>
          <a:blip r:embed="rId2"/>
          <a:stretch>
            <a:fillRect/>
          </a:stretch>
        </p:blipFill>
        <p:spPr>
          <a:xfrm>
            <a:off x="5286744" y="1600200"/>
            <a:ext cx="3508744" cy="2743200"/>
          </a:xfrm>
          <a:prstGeom prst="rect">
            <a:avLst/>
          </a:prstGeom>
        </p:spPr>
      </p:pic>
      <p:sp>
        <p:nvSpPr>
          <p:cNvPr id="5" name="Rectangle 4"/>
          <p:cNvSpPr/>
          <p:nvPr/>
        </p:nvSpPr>
        <p:spPr>
          <a:xfrm>
            <a:off x="0" y="4343400"/>
            <a:ext cx="4572000" cy="1015663"/>
          </a:xfrm>
          <a:prstGeom prst="rect">
            <a:avLst/>
          </a:prstGeom>
        </p:spPr>
        <p:txBody>
          <a:bodyPr>
            <a:spAutoFit/>
          </a:bodyPr>
          <a:lstStyle/>
          <a:p>
            <a:r>
              <a:rPr lang="en-US" sz="2000" dirty="0" smtClean="0"/>
              <a:t>Survival  after 2/3 </a:t>
            </a:r>
            <a:r>
              <a:rPr lang="en-US" sz="2000" dirty="0" err="1" smtClean="0"/>
              <a:t>hepatectomy</a:t>
            </a:r>
            <a:endParaRPr lang="en-US" sz="2000" dirty="0" smtClean="0"/>
          </a:p>
          <a:p>
            <a:pPr>
              <a:buFont typeface="Arial"/>
              <a:buChar char="•"/>
            </a:pPr>
            <a:r>
              <a:rPr lang="en-US" sz="2000" dirty="0" smtClean="0"/>
              <a:t>With Pringle</a:t>
            </a:r>
          </a:p>
          <a:p>
            <a:pPr>
              <a:buFont typeface="Arial"/>
              <a:buChar char="•"/>
            </a:pPr>
            <a:r>
              <a:rPr lang="en-US" sz="2000" dirty="0" smtClean="0"/>
              <a:t>With Pringle and </a:t>
            </a:r>
            <a:r>
              <a:rPr lang="en-US" sz="2000" dirty="0" err="1" smtClean="0"/>
              <a:t>Splenic</a:t>
            </a:r>
            <a:r>
              <a:rPr lang="en-US" sz="2000" dirty="0" smtClean="0"/>
              <a:t> artery ligation</a:t>
            </a:r>
            <a:endParaRPr lang="en-US" sz="2000" dirty="0"/>
          </a:p>
        </p:txBody>
      </p:sp>
      <p:pic>
        <p:nvPicPr>
          <p:cNvPr id="7" name="Picture 6"/>
          <p:cNvPicPr>
            <a:picLocks noChangeAspect="1"/>
          </p:cNvPicPr>
          <p:nvPr/>
        </p:nvPicPr>
        <p:blipFill>
          <a:blip r:embed="rId3"/>
          <a:srcRect/>
          <a:stretch>
            <a:fillRect/>
          </a:stretch>
        </p:blipFill>
        <p:spPr bwMode="auto">
          <a:xfrm>
            <a:off x="429249" y="1600200"/>
            <a:ext cx="4142751" cy="2286000"/>
          </a:xfrm>
          <a:prstGeom prst="rect">
            <a:avLst/>
          </a:prstGeom>
          <a:noFill/>
          <a:ln w="9525">
            <a:noFill/>
            <a:miter lim="800000"/>
            <a:headEnd/>
            <a:tailEnd/>
          </a:ln>
        </p:spPr>
      </p:pic>
      <p:sp>
        <p:nvSpPr>
          <p:cNvPr id="8" name="Rectangle 7"/>
          <p:cNvSpPr/>
          <p:nvPr/>
        </p:nvSpPr>
        <p:spPr>
          <a:xfrm>
            <a:off x="0" y="6488668"/>
            <a:ext cx="3428493" cy="369332"/>
          </a:xfrm>
          <a:prstGeom prst="rect">
            <a:avLst/>
          </a:prstGeom>
        </p:spPr>
        <p:txBody>
          <a:bodyPr wrap="none">
            <a:spAutoFit/>
          </a:bodyPr>
          <a:lstStyle/>
          <a:p>
            <a:r>
              <a:rPr lang="en-US" dirty="0" smtClean="0"/>
              <a:t>Liver International ISSN 1478-3223</a:t>
            </a:r>
            <a:endParaRPr lang="en-US" dirty="0"/>
          </a:p>
        </p:txBody>
      </p:sp>
      <p:sp>
        <p:nvSpPr>
          <p:cNvPr id="9" name="Rectangle 8"/>
          <p:cNvSpPr/>
          <p:nvPr/>
        </p:nvSpPr>
        <p:spPr>
          <a:xfrm>
            <a:off x="6292701" y="6488668"/>
            <a:ext cx="2851299" cy="369332"/>
          </a:xfrm>
          <a:prstGeom prst="rect">
            <a:avLst/>
          </a:prstGeom>
        </p:spPr>
        <p:txBody>
          <a:bodyPr wrap="none">
            <a:spAutoFit/>
          </a:bodyPr>
          <a:lstStyle/>
          <a:p>
            <a:r>
              <a:rPr lang="en-US" dirty="0" smtClean="0"/>
              <a:t>Scientific </a:t>
            </a:r>
            <a:r>
              <a:rPr lang="en-US" b="1" dirty="0" err="1" smtClean="0"/>
              <a:t>RepoRts</a:t>
            </a:r>
            <a:r>
              <a:rPr lang="en-US" b="1" dirty="0" smtClean="0"/>
              <a:t> | 6:34731</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ALPPS</a:t>
            </a:r>
            <a:endParaRPr lang="en-US" dirty="0"/>
          </a:p>
        </p:txBody>
      </p:sp>
      <p:sp>
        <p:nvSpPr>
          <p:cNvPr id="3" name="Content Placeholder 2"/>
          <p:cNvSpPr>
            <a:spLocks noGrp="1"/>
          </p:cNvSpPr>
          <p:nvPr>
            <p:ph idx="1"/>
          </p:nvPr>
        </p:nvSpPr>
        <p:spPr>
          <a:xfrm>
            <a:off x="0" y="2481873"/>
            <a:ext cx="4161107" cy="3644290"/>
          </a:xfrm>
        </p:spPr>
        <p:txBody>
          <a:bodyPr>
            <a:normAutofit/>
          </a:bodyPr>
          <a:lstStyle/>
          <a:p>
            <a:pPr>
              <a:buNone/>
            </a:pPr>
            <a:r>
              <a:rPr lang="en-US" sz="2400" b="1" dirty="0" smtClean="0"/>
              <a:t>Staged Staged  resection</a:t>
            </a:r>
          </a:p>
          <a:p>
            <a:r>
              <a:rPr lang="en-US" sz="2400" dirty="0" smtClean="0"/>
              <a:t>1</a:t>
            </a:r>
            <a:r>
              <a:rPr lang="en-US" sz="2400" baseline="30000" dirty="0" smtClean="0"/>
              <a:t>st</a:t>
            </a:r>
            <a:r>
              <a:rPr lang="en-US" sz="2400" dirty="0" smtClean="0"/>
              <a:t> Stage: dissection and unilateral portal vein ligation</a:t>
            </a:r>
          </a:p>
          <a:p>
            <a:r>
              <a:rPr lang="en-US" sz="2400" dirty="0" smtClean="0"/>
              <a:t>2</a:t>
            </a:r>
            <a:r>
              <a:rPr lang="en-US" sz="2400" baseline="30000" dirty="0" smtClean="0"/>
              <a:t>nd</a:t>
            </a:r>
            <a:r>
              <a:rPr lang="en-US" sz="2400" dirty="0" smtClean="0"/>
              <a:t> Stage: Completion resection after 7-10 days</a:t>
            </a:r>
          </a:p>
          <a:p>
            <a:r>
              <a:rPr lang="en-US" sz="2400" dirty="0" smtClean="0"/>
              <a:t>Rapid </a:t>
            </a:r>
            <a:endParaRPr lang="en-US" sz="2400" dirty="0"/>
          </a:p>
        </p:txBody>
      </p:sp>
      <p:pic>
        <p:nvPicPr>
          <p:cNvPr id="4" name="Picture 3"/>
          <p:cNvPicPr>
            <a:picLocks noChangeAspect="1"/>
          </p:cNvPicPr>
          <p:nvPr/>
        </p:nvPicPr>
        <p:blipFill>
          <a:blip r:embed="rId2"/>
          <a:stretch>
            <a:fillRect/>
          </a:stretch>
        </p:blipFill>
        <p:spPr>
          <a:xfrm>
            <a:off x="4161107" y="2187133"/>
            <a:ext cx="4982893" cy="3657600"/>
          </a:xfrm>
          <a:prstGeom prst="rect">
            <a:avLst/>
          </a:prstGeom>
        </p:spPr>
      </p:pic>
      <p:pic>
        <p:nvPicPr>
          <p:cNvPr id="5" name="Picture 4"/>
          <p:cNvPicPr>
            <a:picLocks noChangeAspect="1"/>
          </p:cNvPicPr>
          <p:nvPr/>
        </p:nvPicPr>
        <p:blipFill>
          <a:blip r:embed="rId3"/>
          <a:stretch>
            <a:fillRect/>
          </a:stretch>
        </p:blipFill>
        <p:spPr>
          <a:xfrm>
            <a:off x="0" y="-210523"/>
            <a:ext cx="9144000" cy="2397656"/>
          </a:xfrm>
          <a:prstGeom prst="rect">
            <a:avLst/>
          </a:prstGeom>
        </p:spPr>
      </p:pic>
      <p:sp>
        <p:nvSpPr>
          <p:cNvPr id="6" name="Rectangle 5"/>
          <p:cNvSpPr/>
          <p:nvPr/>
        </p:nvSpPr>
        <p:spPr>
          <a:xfrm>
            <a:off x="5471200" y="-138500"/>
            <a:ext cx="3672800" cy="276999"/>
          </a:xfrm>
          <a:prstGeom prst="rect">
            <a:avLst/>
          </a:prstGeom>
        </p:spPr>
        <p:txBody>
          <a:bodyPr wrap="none">
            <a:spAutoFit/>
          </a:bodyPr>
          <a:lstStyle/>
          <a:p>
            <a:r>
              <a:rPr lang="en-US" baseline="30000" dirty="0" smtClean="0"/>
              <a:t>Annals of Surgery  Volume 255, Number 3, March 2012</a:t>
            </a:r>
            <a:endParaRPr lang="en-US" dirty="0"/>
          </a:p>
        </p:txBody>
      </p:sp>
      <p:sp>
        <p:nvSpPr>
          <p:cNvPr id="7" name="Rectangle 6"/>
          <p:cNvSpPr/>
          <p:nvPr/>
        </p:nvSpPr>
        <p:spPr>
          <a:xfrm>
            <a:off x="6297548" y="6503267"/>
            <a:ext cx="2846452" cy="369332"/>
          </a:xfrm>
          <a:prstGeom prst="rect">
            <a:avLst/>
          </a:prstGeom>
        </p:spPr>
        <p:txBody>
          <a:bodyPr wrap="none">
            <a:spAutoFit/>
          </a:bodyPr>
          <a:lstStyle/>
          <a:p>
            <a:r>
              <a:rPr lang="en-US" dirty="0" smtClean="0"/>
              <a:t>World J </a:t>
            </a:r>
            <a:r>
              <a:rPr lang="en-US" dirty="0" err="1" smtClean="0"/>
              <a:t>Hepatol</a:t>
            </a:r>
            <a:r>
              <a:rPr lang="en-US" dirty="0" smtClean="0"/>
              <a:t>. Jun 8, 2017</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How sick is my patient?</a:t>
            </a:r>
            <a:endParaRPr lang="en-US" sz="3600" dirty="0"/>
          </a:p>
        </p:txBody>
      </p:sp>
      <p:pic>
        <p:nvPicPr>
          <p:cNvPr id="10" name="Picture 9"/>
          <p:cNvPicPr>
            <a:picLocks noChangeAspect="1"/>
          </p:cNvPicPr>
          <p:nvPr/>
        </p:nvPicPr>
        <p:blipFill>
          <a:blip r:embed="rId2"/>
          <a:stretch>
            <a:fillRect/>
          </a:stretch>
        </p:blipFill>
        <p:spPr>
          <a:xfrm>
            <a:off x="457200" y="2552727"/>
            <a:ext cx="4920538" cy="2743200"/>
          </a:xfrm>
          <a:prstGeom prst="rect">
            <a:avLst/>
          </a:prstGeom>
        </p:spPr>
      </p:pic>
      <p:sp>
        <p:nvSpPr>
          <p:cNvPr id="12" name="Content Placeholder 2"/>
          <p:cNvSpPr txBox="1">
            <a:spLocks/>
          </p:cNvSpPr>
          <p:nvPr/>
        </p:nvSpPr>
        <p:spPr>
          <a:xfrm>
            <a:off x="457200" y="1600200"/>
            <a:ext cx="7985081" cy="452596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MELD</a:t>
            </a:r>
            <a:r>
              <a:rPr kumimoji="0" lang="en-US" sz="2400" b="1" i="0" u="none" strike="noStrike" kern="1200" cap="none" spc="0" normalizeH="0" noProof="0" dirty="0" smtClean="0">
                <a:ln>
                  <a:noFill/>
                </a:ln>
                <a:solidFill>
                  <a:schemeClr val="tx1"/>
                </a:solidFill>
                <a:effectLst/>
                <a:uLnTx/>
                <a:uFillTx/>
                <a:latin typeface="+mn-lt"/>
                <a:ea typeface="+mn-ea"/>
                <a:cs typeface="+mn-cs"/>
              </a:rPr>
              <a:t> score</a:t>
            </a:r>
          </a:p>
          <a:p>
            <a:pPr marL="342900" lvl="0" indent="-342900">
              <a:spcBef>
                <a:spcPct val="20000"/>
              </a:spcBef>
              <a:defRPr/>
            </a:pPr>
            <a:r>
              <a:rPr lang="en-US" sz="2400" dirty="0" smtClean="0"/>
              <a:t>3.78×ln[bilirubin] + 11.2×ln[INR] + 9.57×ln[creatinine]</a:t>
            </a:r>
          </a:p>
          <a:p>
            <a:pPr marL="342900" lvl="0" indent="-342900">
              <a:spcBef>
                <a:spcPct val="20000"/>
              </a:spcBef>
              <a:defRPr/>
            </a:pPr>
            <a:endParaRPr lang="en-US" sz="2400" dirty="0" smtClean="0"/>
          </a:p>
          <a:p>
            <a:pPr marL="342900" lvl="0" indent="-342900">
              <a:spcBef>
                <a:spcPct val="20000"/>
              </a:spcBef>
              <a:defRPr/>
            </a:pPr>
            <a:endParaRPr lang="en-US" sz="2400" dirty="0" smtClean="0"/>
          </a:p>
          <a:p>
            <a:pPr marL="342900" lvl="0" indent="-342900">
              <a:spcBef>
                <a:spcPct val="20000"/>
              </a:spcBef>
              <a:defRPr/>
            </a:pPr>
            <a:endParaRPr lang="en-US" sz="2400" dirty="0" smtClean="0"/>
          </a:p>
          <a:p>
            <a:pPr marL="342900" lvl="0" indent="-342900">
              <a:spcBef>
                <a:spcPct val="20000"/>
              </a:spcBef>
              <a:defRPr/>
            </a:pPr>
            <a:endParaRPr lang="en-US" sz="2400" dirty="0" smtClean="0"/>
          </a:p>
          <a:p>
            <a:pPr marL="342900" lvl="0" indent="-342900">
              <a:spcBef>
                <a:spcPct val="20000"/>
              </a:spcBef>
              <a:defRPr/>
            </a:pPr>
            <a:endParaRPr lang="en-US" sz="2400" dirty="0" smtClean="0"/>
          </a:p>
          <a:p>
            <a:pPr marL="342900" lvl="0" indent="-342900">
              <a:spcBef>
                <a:spcPct val="20000"/>
              </a:spcBef>
              <a:defRPr/>
            </a:pPr>
            <a:endParaRPr kumimoji="0" lang="en-US" sz="2400" b="1" i="0" u="none" strike="noStrike" kern="1200" cap="none" spc="0" normalizeH="0" noProof="0" dirty="0" smtClean="0">
              <a:ln>
                <a:noFill/>
              </a:ln>
              <a:solidFill>
                <a:schemeClr val="tx1"/>
              </a:solidFill>
              <a:effectLst/>
              <a:uLnTx/>
              <a:uFillTx/>
              <a:latin typeface="+mn-lt"/>
              <a:ea typeface="+mn-ea"/>
              <a:cs typeface="+mn-cs"/>
            </a:endParaRPr>
          </a:p>
        </p:txBody>
      </p:sp>
      <p:pic>
        <p:nvPicPr>
          <p:cNvPr id="5" name="Picture 4"/>
          <p:cNvPicPr>
            <a:picLocks noChangeAspect="1"/>
          </p:cNvPicPr>
          <p:nvPr/>
        </p:nvPicPr>
        <p:blipFill>
          <a:blip r:embed="rId3"/>
          <a:stretch>
            <a:fillRect/>
          </a:stretch>
        </p:blipFill>
        <p:spPr>
          <a:xfrm>
            <a:off x="5377738" y="2552727"/>
            <a:ext cx="2930121" cy="3657600"/>
          </a:xfrm>
          <a:prstGeom prst="rect">
            <a:avLst/>
          </a:prstGeom>
        </p:spPr>
      </p:pic>
      <p:cxnSp>
        <p:nvCxnSpPr>
          <p:cNvPr id="6" name="Straight Connector 5"/>
          <p:cNvCxnSpPr/>
          <p:nvPr/>
        </p:nvCxnSpPr>
        <p:spPr>
          <a:xfrm rot="10800000">
            <a:off x="5894673" y="3003425"/>
            <a:ext cx="2514600" cy="254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46601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228600"/>
            <a:ext cx="7772400" cy="914400"/>
          </a:xfrm>
        </p:spPr>
        <p:txBody>
          <a:bodyPr>
            <a:normAutofit/>
          </a:bodyPr>
          <a:lstStyle/>
          <a:p>
            <a:pPr eaLnBrk="1" hangingPunct="1"/>
            <a:r>
              <a:rPr lang="en-US" sz="3600" dirty="0" smtClean="0">
                <a:ea typeface="ＭＳ Ｐゴシック" pitchFamily="-105" charset="-128"/>
                <a:cs typeface="ＭＳ Ｐゴシック" pitchFamily="-105" charset="-128"/>
              </a:rPr>
              <a:t>N-</a:t>
            </a:r>
            <a:r>
              <a:rPr lang="en-US" sz="3600" dirty="0" err="1" smtClean="0">
                <a:ea typeface="ＭＳ Ｐゴシック" pitchFamily="-105" charset="-128"/>
                <a:cs typeface="ＭＳ Ｐゴシック" pitchFamily="-105" charset="-128"/>
              </a:rPr>
              <a:t>Acetylcysteine</a:t>
            </a:r>
            <a:endParaRPr lang="en-US" sz="3600" dirty="0" smtClean="0">
              <a:solidFill>
                <a:srgbClr val="000000"/>
              </a:solidFill>
              <a:ea typeface="ＭＳ Ｐゴシック" pitchFamily="-105" charset="-128"/>
              <a:cs typeface="ＭＳ Ｐゴシック" pitchFamily="-105" charset="-128"/>
            </a:endParaRPr>
          </a:p>
        </p:txBody>
      </p:sp>
      <p:sp>
        <p:nvSpPr>
          <p:cNvPr id="121859" name="Rectangle 3"/>
          <p:cNvSpPr>
            <a:spLocks noGrp="1" noChangeArrowheads="1"/>
          </p:cNvSpPr>
          <p:nvPr>
            <p:ph idx="1"/>
          </p:nvPr>
        </p:nvSpPr>
        <p:spPr>
          <a:xfrm>
            <a:off x="0" y="1447800"/>
            <a:ext cx="5486400" cy="4343400"/>
          </a:xfrm>
        </p:spPr>
        <p:txBody>
          <a:bodyPr>
            <a:normAutofit/>
          </a:bodyPr>
          <a:lstStyle/>
          <a:p>
            <a:pPr marL="274320" indent="-274320" algn="ctr" eaLnBrk="1" fontAlgn="auto" hangingPunct="1">
              <a:spcAft>
                <a:spcPts val="0"/>
              </a:spcAft>
              <a:buFontTx/>
              <a:buNone/>
              <a:defRPr/>
            </a:pPr>
            <a:r>
              <a:rPr lang="en-US" sz="2400" u="sng" dirty="0" err="1">
                <a:solidFill>
                  <a:srgbClr val="000000"/>
                </a:solidFill>
                <a:latin typeface="+mj-lt"/>
                <a:ea typeface="+mn-ea"/>
                <a:cs typeface="+mn-cs"/>
              </a:rPr>
              <a:t>Antioxdidant</a:t>
            </a:r>
            <a:endParaRPr lang="en-US" sz="2400" u="sng" dirty="0">
              <a:solidFill>
                <a:srgbClr val="000000"/>
              </a:solidFill>
              <a:latin typeface="+mj-lt"/>
              <a:ea typeface="+mn-ea"/>
              <a:cs typeface="+mn-cs"/>
            </a:endParaRPr>
          </a:p>
          <a:p>
            <a:pPr marL="274320" indent="-274320" eaLnBrk="1" fontAlgn="auto" hangingPunct="1">
              <a:spcAft>
                <a:spcPts val="0"/>
              </a:spcAft>
              <a:buFont typeface="Wingdings 3"/>
              <a:buChar char=""/>
              <a:defRPr/>
            </a:pPr>
            <a:r>
              <a:rPr lang="en-US" sz="2400" dirty="0">
                <a:solidFill>
                  <a:srgbClr val="000000"/>
                </a:solidFill>
                <a:latin typeface="+mj-lt"/>
                <a:ea typeface="+mn-ea"/>
                <a:cs typeface="+mn-cs"/>
              </a:rPr>
              <a:t>Scavenges reactive oxygen species</a:t>
            </a:r>
          </a:p>
          <a:p>
            <a:pPr marL="274320" indent="-274320" eaLnBrk="1" fontAlgn="auto" hangingPunct="1">
              <a:spcAft>
                <a:spcPts val="0"/>
              </a:spcAft>
              <a:buFont typeface="Wingdings 3"/>
              <a:buChar char=""/>
              <a:defRPr/>
            </a:pPr>
            <a:r>
              <a:rPr lang="en-US" sz="2400" dirty="0">
                <a:solidFill>
                  <a:srgbClr val="000000"/>
                </a:solidFill>
                <a:latin typeface="+mj-lt"/>
                <a:ea typeface="+mn-ea"/>
                <a:cs typeface="+mn-cs"/>
              </a:rPr>
              <a:t>Modulates NO synthesis during cell </a:t>
            </a:r>
            <a:r>
              <a:rPr lang="en-US" sz="2400" dirty="0" smtClean="0">
                <a:solidFill>
                  <a:srgbClr val="000000"/>
                </a:solidFill>
                <a:latin typeface="+mj-lt"/>
                <a:ea typeface="+mn-ea"/>
                <a:cs typeface="+mn-cs"/>
              </a:rPr>
              <a:t>stress</a:t>
            </a:r>
          </a:p>
          <a:p>
            <a:pPr marL="274320" indent="-274320" eaLnBrk="1" fontAlgn="auto" hangingPunct="1">
              <a:spcAft>
                <a:spcPts val="0"/>
              </a:spcAft>
              <a:buFont typeface="Wingdings 3"/>
              <a:buChar char=""/>
              <a:defRPr/>
            </a:pPr>
            <a:r>
              <a:rPr lang="en-US" sz="2400" dirty="0" smtClean="0">
                <a:solidFill>
                  <a:srgbClr val="000000"/>
                </a:solidFill>
                <a:latin typeface="+mj-lt"/>
              </a:rPr>
              <a:t>Replaces </a:t>
            </a:r>
            <a:r>
              <a:rPr lang="en-US" sz="2400" dirty="0" err="1" smtClean="0">
                <a:solidFill>
                  <a:srgbClr val="000000"/>
                </a:solidFill>
                <a:latin typeface="+mj-lt"/>
              </a:rPr>
              <a:t>Glutathion</a:t>
            </a:r>
            <a:r>
              <a:rPr lang="en-US" sz="2400" dirty="0" smtClean="0">
                <a:solidFill>
                  <a:srgbClr val="000000"/>
                </a:solidFill>
                <a:latin typeface="+mj-lt"/>
              </a:rPr>
              <a:t> depletion in Tylenol overdose</a:t>
            </a:r>
            <a:endParaRPr lang="en-US" sz="2400" dirty="0" smtClean="0">
              <a:solidFill>
                <a:srgbClr val="000000"/>
              </a:solidFill>
              <a:latin typeface="+mj-lt"/>
              <a:ea typeface="+mn-ea"/>
              <a:cs typeface="+mn-cs"/>
            </a:endParaRPr>
          </a:p>
          <a:p>
            <a:pPr marL="274320" indent="-274320" eaLnBrk="1" fontAlgn="auto" hangingPunct="1">
              <a:spcAft>
                <a:spcPts val="0"/>
              </a:spcAft>
              <a:buFont typeface="Wingdings 3"/>
              <a:buChar char=""/>
              <a:defRPr/>
            </a:pPr>
            <a:endParaRPr lang="en-US" sz="2400" dirty="0" smtClean="0">
              <a:solidFill>
                <a:srgbClr val="000000"/>
              </a:solidFill>
              <a:latin typeface="+mj-lt"/>
              <a:ea typeface="+mn-ea"/>
              <a:cs typeface="+mn-cs"/>
            </a:endParaRPr>
          </a:p>
          <a:p>
            <a:pPr marL="274320" indent="-274320" eaLnBrk="1" fontAlgn="auto" hangingPunct="1">
              <a:spcAft>
                <a:spcPts val="0"/>
              </a:spcAft>
              <a:buFont typeface="Wingdings 3"/>
              <a:buChar char=""/>
              <a:defRPr/>
            </a:pPr>
            <a:r>
              <a:rPr lang="en-US" sz="2400" dirty="0" smtClean="0">
                <a:solidFill>
                  <a:srgbClr val="000000"/>
                </a:solidFill>
                <a:latin typeface="+mj-lt"/>
                <a:ea typeface="+mn-ea"/>
                <a:cs typeface="+mn-cs"/>
              </a:rPr>
              <a:t>(Relatively) cheap </a:t>
            </a:r>
            <a:r>
              <a:rPr lang="en-US" sz="2400" dirty="0">
                <a:solidFill>
                  <a:srgbClr val="000000"/>
                </a:solidFill>
                <a:latin typeface="+mj-lt"/>
                <a:ea typeface="+mn-ea"/>
                <a:cs typeface="+mn-cs"/>
              </a:rPr>
              <a:t>and </a:t>
            </a:r>
            <a:r>
              <a:rPr lang="en-US" sz="2400" dirty="0" smtClean="0">
                <a:solidFill>
                  <a:srgbClr val="000000"/>
                </a:solidFill>
                <a:latin typeface="+mj-lt"/>
                <a:ea typeface="+mn-ea"/>
                <a:cs typeface="+mn-cs"/>
              </a:rPr>
              <a:t>easy</a:t>
            </a:r>
          </a:p>
          <a:p>
            <a:pPr marL="274320" indent="-274320" eaLnBrk="1" fontAlgn="auto" hangingPunct="1">
              <a:spcAft>
                <a:spcPts val="0"/>
              </a:spcAft>
              <a:buFont typeface="Wingdings 3"/>
              <a:buChar char=""/>
              <a:defRPr/>
            </a:pPr>
            <a:r>
              <a:rPr lang="en-US" sz="2400" dirty="0" smtClean="0">
                <a:solidFill>
                  <a:srgbClr val="000000"/>
                </a:solidFill>
                <a:latin typeface="+mj-lt"/>
              </a:rPr>
              <a:t>Some (promising) studies in non-</a:t>
            </a:r>
            <a:r>
              <a:rPr lang="en-US" sz="2400" dirty="0" err="1" smtClean="0">
                <a:solidFill>
                  <a:srgbClr val="000000"/>
                </a:solidFill>
                <a:latin typeface="+mj-lt"/>
              </a:rPr>
              <a:t>tylenol</a:t>
            </a:r>
            <a:r>
              <a:rPr lang="en-US" sz="2400" dirty="0" smtClean="0">
                <a:solidFill>
                  <a:srgbClr val="000000"/>
                </a:solidFill>
                <a:latin typeface="+mj-lt"/>
              </a:rPr>
              <a:t> acute liver failure</a:t>
            </a:r>
            <a:endParaRPr lang="en-US" sz="2400" dirty="0" smtClean="0">
              <a:solidFill>
                <a:srgbClr val="000000"/>
              </a:solidFill>
              <a:latin typeface="+mj-lt"/>
              <a:ea typeface="+mn-ea"/>
              <a:cs typeface="+mn-cs"/>
            </a:endParaRPr>
          </a:p>
          <a:p>
            <a:pPr marL="274320" indent="-274320" eaLnBrk="1" fontAlgn="auto" hangingPunct="1">
              <a:spcAft>
                <a:spcPts val="0"/>
              </a:spcAft>
              <a:buFont typeface="Wingdings 3"/>
              <a:buChar char=""/>
              <a:defRPr/>
            </a:pPr>
            <a:endParaRPr lang="en-US" sz="2400" dirty="0" smtClean="0">
              <a:solidFill>
                <a:srgbClr val="000000"/>
              </a:solidFill>
              <a:latin typeface="+mj-lt"/>
              <a:ea typeface="+mn-ea"/>
              <a:cs typeface="+mn-cs"/>
            </a:endParaRPr>
          </a:p>
          <a:p>
            <a:pPr marL="274320" indent="-274320" eaLnBrk="1" fontAlgn="auto" hangingPunct="1">
              <a:spcAft>
                <a:spcPts val="0"/>
              </a:spcAft>
              <a:buFont typeface="Wingdings 3"/>
              <a:buChar char=""/>
              <a:defRPr/>
            </a:pPr>
            <a:endParaRPr lang="en-US" sz="2400" dirty="0" smtClean="0">
              <a:solidFill>
                <a:srgbClr val="000000"/>
              </a:solidFill>
              <a:latin typeface="+mj-lt"/>
            </a:endParaRPr>
          </a:p>
          <a:p>
            <a:pPr marL="274320" indent="-274320" eaLnBrk="1" fontAlgn="auto" hangingPunct="1">
              <a:spcAft>
                <a:spcPts val="0"/>
              </a:spcAft>
              <a:buFont typeface="Wingdings 3"/>
              <a:buChar char=""/>
              <a:defRPr/>
            </a:pPr>
            <a:endParaRPr lang="en-US" sz="2400" dirty="0">
              <a:solidFill>
                <a:srgbClr val="000000"/>
              </a:solidFill>
              <a:latin typeface="+mj-lt"/>
              <a:ea typeface="+mn-ea"/>
              <a:cs typeface="+mn-cs"/>
            </a:endParaRPr>
          </a:p>
        </p:txBody>
      </p:sp>
      <p:pic>
        <p:nvPicPr>
          <p:cNvPr id="4" name="Picture 3"/>
          <p:cNvPicPr>
            <a:picLocks noChangeAspect="1"/>
          </p:cNvPicPr>
          <p:nvPr/>
        </p:nvPicPr>
        <p:blipFill>
          <a:blip r:embed="rId3"/>
          <a:stretch>
            <a:fillRect/>
          </a:stretch>
        </p:blipFill>
        <p:spPr>
          <a:xfrm>
            <a:off x="5486400" y="1143000"/>
            <a:ext cx="3657600" cy="5216768"/>
          </a:xfrm>
          <a:prstGeom prst="rect">
            <a:avLst/>
          </a:prstGeom>
        </p:spPr>
      </p:pic>
      <p:sp>
        <p:nvSpPr>
          <p:cNvPr id="5" name="Rectangle 4"/>
          <p:cNvSpPr/>
          <p:nvPr/>
        </p:nvSpPr>
        <p:spPr>
          <a:xfrm>
            <a:off x="4875358" y="6488668"/>
            <a:ext cx="4268642" cy="369332"/>
          </a:xfrm>
          <a:prstGeom prst="rect">
            <a:avLst/>
          </a:prstGeom>
        </p:spPr>
        <p:txBody>
          <a:bodyPr wrap="none">
            <a:spAutoFit/>
          </a:bodyPr>
          <a:lstStyle/>
          <a:p>
            <a:r>
              <a:rPr lang="en-US" dirty="0" smtClean="0"/>
              <a:t>N </a:t>
            </a:r>
            <a:r>
              <a:rPr lang="en-US" dirty="0" err="1" smtClean="0"/>
              <a:t>Engl</a:t>
            </a:r>
            <a:r>
              <a:rPr lang="en-US" dirty="0" smtClean="0"/>
              <a:t> J Med. 2008 Jul 17; 359(3): 285–292.</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ea typeface="ＭＳ Ｐゴシック" pitchFamily="-105" charset="-128"/>
                <a:cs typeface="ＭＳ Ｐゴシック" pitchFamily="-105" charset="-128"/>
              </a:rPr>
              <a:t>N-</a:t>
            </a:r>
            <a:r>
              <a:rPr lang="en-US" sz="4000" dirty="0" err="1" smtClean="0">
                <a:ea typeface="ＭＳ Ｐゴシック" pitchFamily="-105" charset="-128"/>
                <a:cs typeface="ＭＳ Ｐゴシック" pitchFamily="-105" charset="-128"/>
              </a:rPr>
              <a:t>Acetylcysteine</a:t>
            </a:r>
            <a:r>
              <a:rPr lang="en-US" sz="4000" dirty="0" smtClean="0">
                <a:ea typeface="ＭＳ Ｐゴシック" pitchFamily="-105" charset="-128"/>
                <a:cs typeface="ＭＳ Ｐゴシック" pitchFamily="-105" charset="-128"/>
              </a:rPr>
              <a:t> for liver </a:t>
            </a:r>
            <a:r>
              <a:rPr lang="en-US" sz="4000" dirty="0" err="1" smtClean="0">
                <a:ea typeface="ＭＳ Ｐゴシック" pitchFamily="-105" charset="-128"/>
                <a:cs typeface="ＭＳ Ｐゴシック" pitchFamily="-105" charset="-128"/>
              </a:rPr>
              <a:t>Tx</a:t>
            </a:r>
            <a:endParaRPr lang="en-US" sz="4000" dirty="0"/>
          </a:p>
        </p:txBody>
      </p:sp>
      <p:sp>
        <p:nvSpPr>
          <p:cNvPr id="3" name="Content Placeholder 2"/>
          <p:cNvSpPr>
            <a:spLocks noGrp="1"/>
          </p:cNvSpPr>
          <p:nvPr>
            <p:ph idx="1"/>
          </p:nvPr>
        </p:nvSpPr>
        <p:spPr/>
        <p:txBody>
          <a:bodyPr>
            <a:normAutofit/>
          </a:bodyPr>
          <a:lstStyle/>
          <a:p>
            <a:pPr>
              <a:buNone/>
            </a:pPr>
            <a:r>
              <a:rPr lang="en-US" sz="2400" b="1" dirty="0" smtClean="0"/>
              <a:t>1991-1995: “Comparative study” (retrospective?)</a:t>
            </a:r>
          </a:p>
          <a:p>
            <a:r>
              <a:rPr lang="en-US" sz="2400" dirty="0" smtClean="0"/>
              <a:t>25 donors received 6 </a:t>
            </a:r>
            <a:r>
              <a:rPr lang="en-US" sz="2400" dirty="0" err="1" smtClean="0"/>
              <a:t>g</a:t>
            </a:r>
            <a:r>
              <a:rPr lang="en-US" sz="2400" dirty="0" smtClean="0"/>
              <a:t> of NAC &gt;1 hour before procurement</a:t>
            </a:r>
          </a:p>
          <a:p>
            <a:r>
              <a:rPr lang="en-US" sz="2400" dirty="0" smtClean="0"/>
              <a:t>37 controls</a:t>
            </a:r>
          </a:p>
          <a:p>
            <a:pPr lvl="1"/>
            <a:r>
              <a:rPr lang="en-US" sz="2000" dirty="0" smtClean="0"/>
              <a:t>Bile production was greater in the NAC group </a:t>
            </a:r>
          </a:p>
          <a:p>
            <a:pPr lvl="1"/>
            <a:r>
              <a:rPr lang="en-US" sz="2000" dirty="0" smtClean="0"/>
              <a:t>Less rejection</a:t>
            </a:r>
          </a:p>
          <a:p>
            <a:pPr lvl="1"/>
            <a:r>
              <a:rPr lang="en-US" sz="2000" dirty="0" smtClean="0"/>
              <a:t>Initial poor function: 5/37 controls versus 0/25 NAC: </a:t>
            </a:r>
            <a:r>
              <a:rPr lang="en-US" sz="2000" dirty="0" err="1" smtClean="0"/>
              <a:t>p</a:t>
            </a:r>
            <a:r>
              <a:rPr lang="en-US" sz="2000" dirty="0" smtClean="0"/>
              <a:t> =.0552</a:t>
            </a:r>
          </a:p>
          <a:p>
            <a:endParaRPr lang="en-US" sz="2400" dirty="0"/>
          </a:p>
        </p:txBody>
      </p:sp>
      <p:sp>
        <p:nvSpPr>
          <p:cNvPr id="4" name="Rectangle 3"/>
          <p:cNvSpPr/>
          <p:nvPr/>
        </p:nvSpPr>
        <p:spPr>
          <a:xfrm>
            <a:off x="5461434" y="6488668"/>
            <a:ext cx="3754566" cy="369332"/>
          </a:xfrm>
          <a:prstGeom prst="rect">
            <a:avLst/>
          </a:prstGeom>
        </p:spPr>
        <p:txBody>
          <a:bodyPr wrap="none">
            <a:spAutoFit/>
          </a:bodyPr>
          <a:lstStyle/>
          <a:p>
            <a:r>
              <a:rPr lang="en-US" dirty="0" smtClean="0"/>
              <a:t>Transplantation Proceedings, 29, 3350 </a:t>
            </a:r>
            <a:endParaRPr lang="en-US" dirty="0"/>
          </a:p>
        </p:txBody>
      </p:sp>
      <p:pic>
        <p:nvPicPr>
          <p:cNvPr id="5" name="Picture 4"/>
          <p:cNvPicPr>
            <a:picLocks noChangeAspect="1"/>
          </p:cNvPicPr>
          <p:nvPr/>
        </p:nvPicPr>
        <p:blipFill>
          <a:blip r:embed="rId2"/>
          <a:stretch>
            <a:fillRect/>
          </a:stretch>
        </p:blipFill>
        <p:spPr>
          <a:xfrm>
            <a:off x="813683" y="4238512"/>
            <a:ext cx="4647751" cy="2434822"/>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pitchFamily="-105" charset="-128"/>
                <a:cs typeface="ＭＳ Ｐゴシック" pitchFamily="-105" charset="-128"/>
              </a:rPr>
              <a:t>N-</a:t>
            </a:r>
            <a:r>
              <a:rPr lang="en-US" dirty="0" err="1" smtClean="0">
                <a:ea typeface="ＭＳ Ｐゴシック" pitchFamily="-105" charset="-128"/>
                <a:cs typeface="ＭＳ Ｐゴシック" pitchFamily="-105" charset="-128"/>
              </a:rPr>
              <a:t>Acetylcysteine</a:t>
            </a:r>
            <a:r>
              <a:rPr lang="en-US" dirty="0" smtClean="0">
                <a:ea typeface="ＭＳ Ｐゴシック" pitchFamily="-105" charset="-128"/>
                <a:cs typeface="ＭＳ Ｐゴシック" pitchFamily="-105" charset="-128"/>
              </a:rPr>
              <a:t> for liver </a:t>
            </a:r>
            <a:r>
              <a:rPr lang="en-US" dirty="0" err="1" smtClean="0">
                <a:ea typeface="ＭＳ Ｐゴシック" pitchFamily="-105" charset="-128"/>
                <a:cs typeface="ＭＳ Ｐゴシック" pitchFamily="-105" charset="-128"/>
              </a:rPr>
              <a:t>Tx</a:t>
            </a:r>
            <a:endParaRPr lang="en-US" dirty="0"/>
          </a:p>
        </p:txBody>
      </p:sp>
      <p:sp>
        <p:nvSpPr>
          <p:cNvPr id="3" name="Content Placeholder 2"/>
          <p:cNvSpPr>
            <a:spLocks noGrp="1"/>
          </p:cNvSpPr>
          <p:nvPr>
            <p:ph idx="1"/>
          </p:nvPr>
        </p:nvSpPr>
        <p:spPr/>
        <p:txBody>
          <a:bodyPr>
            <a:normAutofit/>
          </a:bodyPr>
          <a:lstStyle/>
          <a:p>
            <a:pPr>
              <a:buNone/>
            </a:pPr>
            <a:r>
              <a:rPr lang="en-US" sz="2400" b="1" dirty="0" smtClean="0"/>
              <a:t>Prospective randomized placebo-controlled study</a:t>
            </a:r>
          </a:p>
          <a:p>
            <a:r>
              <a:rPr lang="en-US" sz="2400" b="1" dirty="0" smtClean="0"/>
              <a:t>30 patients NAC  versus 30 controls</a:t>
            </a:r>
          </a:p>
          <a:p>
            <a:pPr lvl="1"/>
            <a:r>
              <a:rPr lang="en-US" sz="2000" dirty="0" smtClean="0"/>
              <a:t>150 mg/kg </a:t>
            </a:r>
            <a:r>
              <a:rPr lang="en-US" sz="2000" b="1" dirty="0" smtClean="0"/>
              <a:t>during </a:t>
            </a:r>
            <a:r>
              <a:rPr lang="en-US" sz="2000" b="1" dirty="0" err="1" smtClean="0"/>
              <a:t>anhepatic</a:t>
            </a:r>
            <a:r>
              <a:rPr lang="en-US" sz="2000" b="1" dirty="0" smtClean="0"/>
              <a:t> phase</a:t>
            </a:r>
            <a:r>
              <a:rPr lang="en-US" sz="2000" dirty="0" smtClean="0"/>
              <a:t>, then  50 mg/kg </a:t>
            </a:r>
            <a:r>
              <a:rPr lang="en-US" sz="2000" dirty="0" err="1" smtClean="0"/>
              <a:t>x</a:t>
            </a:r>
            <a:r>
              <a:rPr lang="en-US" sz="2000" dirty="0" smtClean="0"/>
              <a:t> 4hours, then 100 mg/kg </a:t>
            </a:r>
            <a:r>
              <a:rPr lang="en-US" sz="2000" dirty="0" err="1" smtClean="0"/>
              <a:t>x</a:t>
            </a:r>
            <a:r>
              <a:rPr lang="en-US" sz="2000" dirty="0" smtClean="0"/>
              <a:t> 16 hours. </a:t>
            </a:r>
          </a:p>
          <a:p>
            <a:pPr>
              <a:buNone/>
            </a:pPr>
            <a:endParaRPr lang="en-US" sz="2400" dirty="0" smtClean="0"/>
          </a:p>
          <a:p>
            <a:pPr>
              <a:buNone/>
            </a:pPr>
            <a:r>
              <a:rPr lang="en-US" sz="2400" b="1" dirty="0" smtClean="0"/>
              <a:t>. </a:t>
            </a:r>
            <a:endParaRPr lang="en-US" sz="2400" dirty="0" smtClean="0"/>
          </a:p>
          <a:p>
            <a:pPr>
              <a:buNone/>
            </a:pPr>
            <a:endParaRPr lang="en-US" sz="2400" dirty="0"/>
          </a:p>
        </p:txBody>
      </p:sp>
      <p:sp>
        <p:nvSpPr>
          <p:cNvPr id="4" name="Rectangle 3"/>
          <p:cNvSpPr/>
          <p:nvPr/>
        </p:nvSpPr>
        <p:spPr>
          <a:xfrm>
            <a:off x="1939351" y="6488668"/>
            <a:ext cx="7044166" cy="369332"/>
          </a:xfrm>
          <a:prstGeom prst="rect">
            <a:avLst/>
          </a:prstGeom>
        </p:spPr>
        <p:txBody>
          <a:bodyPr wrap="none">
            <a:spAutoFit/>
          </a:bodyPr>
          <a:lstStyle/>
          <a:p>
            <a:r>
              <a:rPr lang="en-US" i="1" dirty="0" smtClean="0"/>
              <a:t>Liver Transplantation and Surgery, </a:t>
            </a:r>
            <a:r>
              <a:rPr lang="en-US" i="1" dirty="0" err="1" smtClean="0"/>
              <a:t>Vol</a:t>
            </a:r>
            <a:r>
              <a:rPr lang="en-US" i="1" dirty="0" smtClean="0"/>
              <a:t> 4, No 2 (March), 1998: pp 152-157 </a:t>
            </a:r>
            <a:endParaRPr lang="en-US" dirty="0"/>
          </a:p>
        </p:txBody>
      </p:sp>
      <p:pic>
        <p:nvPicPr>
          <p:cNvPr id="6" name="Picture 5"/>
          <p:cNvPicPr>
            <a:picLocks noChangeAspect="1"/>
          </p:cNvPicPr>
          <p:nvPr/>
        </p:nvPicPr>
        <p:blipFill>
          <a:blip r:embed="rId2"/>
          <a:stretch>
            <a:fillRect/>
          </a:stretch>
        </p:blipFill>
        <p:spPr>
          <a:xfrm>
            <a:off x="746176" y="3776663"/>
            <a:ext cx="2870200" cy="2349500"/>
          </a:xfrm>
          <a:prstGeom prst="rect">
            <a:avLst/>
          </a:prstGeom>
        </p:spPr>
      </p:pic>
      <p:pic>
        <p:nvPicPr>
          <p:cNvPr id="7" name="Picture 6"/>
          <p:cNvPicPr>
            <a:picLocks noChangeAspect="1"/>
          </p:cNvPicPr>
          <p:nvPr/>
        </p:nvPicPr>
        <p:blipFill>
          <a:blip r:embed="rId3"/>
          <a:stretch>
            <a:fillRect/>
          </a:stretch>
        </p:blipFill>
        <p:spPr>
          <a:xfrm>
            <a:off x="5102539" y="3776663"/>
            <a:ext cx="2870200" cy="2349500"/>
          </a:xfrm>
          <a:prstGeom prst="rect">
            <a:avLst/>
          </a:prstGeom>
        </p:spPr>
      </p:pic>
      <p:sp>
        <p:nvSpPr>
          <p:cNvPr id="8" name="TextBox 7"/>
          <p:cNvSpPr txBox="1"/>
          <p:nvPr/>
        </p:nvSpPr>
        <p:spPr>
          <a:xfrm>
            <a:off x="1939351" y="3389505"/>
            <a:ext cx="729937" cy="523220"/>
          </a:xfrm>
          <a:prstGeom prst="rect">
            <a:avLst/>
          </a:prstGeom>
          <a:noFill/>
        </p:spPr>
        <p:txBody>
          <a:bodyPr wrap="none" rtlCol="0">
            <a:spAutoFit/>
          </a:bodyPr>
          <a:lstStyle/>
          <a:p>
            <a:r>
              <a:rPr lang="en-US" sz="2800" dirty="0" smtClean="0"/>
              <a:t>AST</a:t>
            </a:r>
            <a:endParaRPr lang="en-US" sz="2800" dirty="0"/>
          </a:p>
        </p:txBody>
      </p:sp>
      <p:sp>
        <p:nvSpPr>
          <p:cNvPr id="9" name="TextBox 8"/>
          <p:cNvSpPr txBox="1"/>
          <p:nvPr/>
        </p:nvSpPr>
        <p:spPr>
          <a:xfrm>
            <a:off x="6226597" y="3280295"/>
            <a:ext cx="543563" cy="523220"/>
          </a:xfrm>
          <a:prstGeom prst="rect">
            <a:avLst/>
          </a:prstGeom>
          <a:noFill/>
        </p:spPr>
        <p:txBody>
          <a:bodyPr wrap="none" rtlCol="0">
            <a:spAutoFit/>
          </a:bodyPr>
          <a:lstStyle/>
          <a:p>
            <a:r>
              <a:rPr lang="en-US" sz="2800" dirty="0" smtClean="0"/>
              <a:t>PT</a:t>
            </a:r>
            <a:endParaRPr lang="en-US" sz="28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pitchFamily="-105" charset="-128"/>
                <a:cs typeface="ＭＳ Ｐゴシック" pitchFamily="-105" charset="-128"/>
              </a:rPr>
              <a:t>N-</a:t>
            </a:r>
            <a:r>
              <a:rPr lang="en-US" dirty="0" err="1" smtClean="0">
                <a:ea typeface="ＭＳ Ｐゴシック" pitchFamily="-105" charset="-128"/>
                <a:cs typeface="ＭＳ Ｐゴシック" pitchFamily="-105" charset="-128"/>
              </a:rPr>
              <a:t>Acetylcysteine</a:t>
            </a:r>
            <a:r>
              <a:rPr lang="en-US" dirty="0" smtClean="0">
                <a:ea typeface="ＭＳ Ｐゴシック" pitchFamily="-105" charset="-128"/>
                <a:cs typeface="ＭＳ Ｐゴシック" pitchFamily="-105" charset="-128"/>
              </a:rPr>
              <a:t> for liver </a:t>
            </a:r>
            <a:r>
              <a:rPr lang="en-US" dirty="0" err="1" smtClean="0">
                <a:ea typeface="ＭＳ Ｐゴシック" pitchFamily="-105" charset="-128"/>
                <a:cs typeface="ＭＳ Ｐゴシック" pitchFamily="-105" charset="-128"/>
              </a:rPr>
              <a:t>Tx</a:t>
            </a:r>
            <a:endParaRPr lang="en-US" dirty="0"/>
          </a:p>
        </p:txBody>
      </p:sp>
      <p:sp>
        <p:nvSpPr>
          <p:cNvPr id="3" name="Content Placeholder 2"/>
          <p:cNvSpPr>
            <a:spLocks noGrp="1"/>
          </p:cNvSpPr>
          <p:nvPr>
            <p:ph idx="1"/>
          </p:nvPr>
        </p:nvSpPr>
        <p:spPr/>
        <p:txBody>
          <a:bodyPr>
            <a:normAutofit/>
          </a:bodyPr>
          <a:lstStyle/>
          <a:p>
            <a:pPr>
              <a:buNone/>
            </a:pPr>
            <a:r>
              <a:rPr lang="en-US" sz="2400" b="1" dirty="0" smtClean="0"/>
              <a:t>Prospective randomized placebo-controlled study</a:t>
            </a:r>
          </a:p>
          <a:p>
            <a:r>
              <a:rPr lang="en-US" sz="2400" b="1" dirty="0" smtClean="0"/>
              <a:t>30 patients NAC  versus 30 controls</a:t>
            </a:r>
          </a:p>
          <a:p>
            <a:pPr lvl="1"/>
            <a:r>
              <a:rPr lang="en-US" sz="2000" dirty="0" smtClean="0"/>
              <a:t>150 mg/kg </a:t>
            </a:r>
            <a:r>
              <a:rPr lang="en-US" sz="2000" b="1" dirty="0" smtClean="0"/>
              <a:t>during </a:t>
            </a:r>
            <a:r>
              <a:rPr lang="en-US" sz="2000" b="1" dirty="0" err="1" smtClean="0"/>
              <a:t>anhepatic</a:t>
            </a:r>
            <a:r>
              <a:rPr lang="en-US" sz="2000" b="1" dirty="0" smtClean="0"/>
              <a:t> phase</a:t>
            </a:r>
            <a:r>
              <a:rPr lang="en-US" sz="2000" dirty="0" smtClean="0"/>
              <a:t>, then  50 mg/kg </a:t>
            </a:r>
            <a:r>
              <a:rPr lang="en-US" sz="2000" dirty="0" err="1" smtClean="0"/>
              <a:t>x</a:t>
            </a:r>
            <a:r>
              <a:rPr lang="en-US" sz="2000" dirty="0" smtClean="0"/>
              <a:t> 4hours, then 100 mg/kg </a:t>
            </a:r>
            <a:r>
              <a:rPr lang="en-US" sz="2000" dirty="0" err="1" smtClean="0"/>
              <a:t>x</a:t>
            </a:r>
            <a:r>
              <a:rPr lang="en-US" sz="2000" dirty="0" smtClean="0"/>
              <a:t> 16 hours. </a:t>
            </a:r>
          </a:p>
          <a:p>
            <a:pPr>
              <a:buNone/>
            </a:pPr>
            <a:endParaRPr lang="en-US" sz="2400" dirty="0" smtClean="0"/>
          </a:p>
          <a:p>
            <a:pPr>
              <a:buNone/>
            </a:pPr>
            <a:r>
              <a:rPr lang="en-US" sz="2400" b="1" dirty="0" smtClean="0"/>
              <a:t>. </a:t>
            </a:r>
            <a:endParaRPr lang="en-US" sz="2400" dirty="0" smtClean="0"/>
          </a:p>
          <a:p>
            <a:pPr>
              <a:buNone/>
            </a:pPr>
            <a:endParaRPr lang="en-US" sz="2400" dirty="0"/>
          </a:p>
        </p:txBody>
      </p:sp>
      <p:sp>
        <p:nvSpPr>
          <p:cNvPr id="4" name="Rectangle 3"/>
          <p:cNvSpPr/>
          <p:nvPr/>
        </p:nvSpPr>
        <p:spPr>
          <a:xfrm>
            <a:off x="1939351" y="6488668"/>
            <a:ext cx="7044166" cy="369332"/>
          </a:xfrm>
          <a:prstGeom prst="rect">
            <a:avLst/>
          </a:prstGeom>
        </p:spPr>
        <p:txBody>
          <a:bodyPr wrap="none">
            <a:spAutoFit/>
          </a:bodyPr>
          <a:lstStyle/>
          <a:p>
            <a:r>
              <a:rPr lang="en-US" i="1" dirty="0" smtClean="0"/>
              <a:t>Liver Transplantation and Surgery, </a:t>
            </a:r>
            <a:r>
              <a:rPr lang="en-US" i="1" dirty="0" err="1" smtClean="0"/>
              <a:t>Vol</a:t>
            </a:r>
            <a:r>
              <a:rPr lang="en-US" i="1" dirty="0" smtClean="0"/>
              <a:t> 4, No 2 (March), 1998: pp 152-157 </a:t>
            </a:r>
            <a:endParaRPr lang="en-US" dirty="0"/>
          </a:p>
        </p:txBody>
      </p:sp>
      <p:sp>
        <p:nvSpPr>
          <p:cNvPr id="8" name="TextBox 7"/>
          <p:cNvSpPr txBox="1"/>
          <p:nvPr/>
        </p:nvSpPr>
        <p:spPr>
          <a:xfrm>
            <a:off x="2483682" y="3313915"/>
            <a:ext cx="4267364" cy="523220"/>
          </a:xfrm>
          <a:prstGeom prst="rect">
            <a:avLst/>
          </a:prstGeom>
          <a:noFill/>
        </p:spPr>
        <p:txBody>
          <a:bodyPr wrap="none" rtlCol="0">
            <a:spAutoFit/>
          </a:bodyPr>
          <a:lstStyle/>
          <a:p>
            <a:r>
              <a:rPr lang="en-US" sz="2800" dirty="0" smtClean="0"/>
              <a:t>MEGX-</a:t>
            </a:r>
            <a:r>
              <a:rPr lang="en-US" sz="2800" dirty="0" err="1" smtClean="0"/>
              <a:t>Lidocaine</a:t>
            </a:r>
            <a:r>
              <a:rPr lang="en-US" sz="2800" dirty="0" smtClean="0"/>
              <a:t> metabolism</a:t>
            </a:r>
            <a:endParaRPr lang="en-US" sz="2800" dirty="0"/>
          </a:p>
        </p:txBody>
      </p:sp>
      <p:pic>
        <p:nvPicPr>
          <p:cNvPr id="10" name="Picture 9"/>
          <p:cNvPicPr>
            <a:picLocks noChangeAspect="1"/>
          </p:cNvPicPr>
          <p:nvPr/>
        </p:nvPicPr>
        <p:blipFill>
          <a:blip r:embed="rId2"/>
          <a:stretch>
            <a:fillRect/>
          </a:stretch>
        </p:blipFill>
        <p:spPr>
          <a:xfrm>
            <a:off x="2669288" y="3837135"/>
            <a:ext cx="3873731" cy="27432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a typeface="ＭＳ Ｐゴシック" pitchFamily="-105" charset="-128"/>
                <a:cs typeface="ＭＳ Ｐゴシック" pitchFamily="-105" charset="-128"/>
              </a:rPr>
              <a:t>N-</a:t>
            </a:r>
            <a:r>
              <a:rPr lang="en-US" dirty="0" err="1" smtClean="0">
                <a:ea typeface="ＭＳ Ｐゴシック" pitchFamily="-105" charset="-128"/>
                <a:cs typeface="ＭＳ Ｐゴシック" pitchFamily="-105" charset="-128"/>
              </a:rPr>
              <a:t>Acetylcysteine</a:t>
            </a:r>
            <a:r>
              <a:rPr lang="en-US" dirty="0" smtClean="0">
                <a:ea typeface="ＭＳ Ｐゴシック" pitchFamily="-105" charset="-128"/>
                <a:cs typeface="ＭＳ Ｐゴシック" pitchFamily="-105" charset="-128"/>
              </a:rPr>
              <a:t> for liver resections?</a:t>
            </a:r>
            <a:endParaRPr lang="en-US" dirty="0"/>
          </a:p>
        </p:txBody>
      </p:sp>
      <p:sp>
        <p:nvSpPr>
          <p:cNvPr id="3" name="Content Placeholder 2"/>
          <p:cNvSpPr>
            <a:spLocks noGrp="1"/>
          </p:cNvSpPr>
          <p:nvPr>
            <p:ph idx="1"/>
          </p:nvPr>
        </p:nvSpPr>
        <p:spPr>
          <a:xfrm>
            <a:off x="457200" y="1600200"/>
            <a:ext cx="4237885" cy="4525963"/>
          </a:xfrm>
        </p:spPr>
        <p:txBody>
          <a:bodyPr>
            <a:normAutofit/>
          </a:bodyPr>
          <a:lstStyle/>
          <a:p>
            <a:pPr>
              <a:buNone/>
            </a:pPr>
            <a:r>
              <a:rPr lang="en-US" sz="2000" b="1" dirty="0" smtClean="0"/>
              <a:t>Very little evidence: only 2 </a:t>
            </a:r>
            <a:r>
              <a:rPr lang="en-US" sz="2000" b="1" dirty="0" err="1" smtClean="0"/>
              <a:t>RCTs</a:t>
            </a:r>
            <a:endParaRPr lang="en-US" sz="2000" b="1" dirty="0" smtClean="0"/>
          </a:p>
          <a:p>
            <a:r>
              <a:rPr lang="en-US" sz="2000" dirty="0" smtClean="0"/>
              <a:t>NAC immediately post surgery</a:t>
            </a:r>
          </a:p>
          <a:p>
            <a:r>
              <a:rPr lang="en-US" sz="2000" dirty="0" smtClean="0"/>
              <a:t>96 NAC, 110 SMT</a:t>
            </a:r>
          </a:p>
          <a:p>
            <a:r>
              <a:rPr lang="en-US" sz="2000" dirty="0" smtClean="0"/>
              <a:t>No difference in any endpoints</a:t>
            </a:r>
          </a:p>
          <a:p>
            <a:endParaRPr lang="en-US" sz="2000" dirty="0" smtClean="0"/>
          </a:p>
          <a:p>
            <a:endParaRPr lang="en-US" sz="2000" dirty="0"/>
          </a:p>
        </p:txBody>
      </p:sp>
      <p:sp>
        <p:nvSpPr>
          <p:cNvPr id="4" name="Rectangle 3"/>
          <p:cNvSpPr/>
          <p:nvPr/>
        </p:nvSpPr>
        <p:spPr>
          <a:xfrm>
            <a:off x="0" y="6581001"/>
            <a:ext cx="3647152" cy="307777"/>
          </a:xfrm>
          <a:prstGeom prst="rect">
            <a:avLst/>
          </a:prstGeom>
        </p:spPr>
        <p:txBody>
          <a:bodyPr wrap="none">
            <a:spAutoFit/>
          </a:bodyPr>
          <a:lstStyle/>
          <a:p>
            <a:r>
              <a:rPr lang="en-US" sz="1400" dirty="0" smtClean="0"/>
              <a:t>Journal of Surgical Oncology 2016;114:446–450</a:t>
            </a:r>
            <a:endParaRPr lang="en-US" sz="1400" dirty="0"/>
          </a:p>
        </p:txBody>
      </p:sp>
      <p:pic>
        <p:nvPicPr>
          <p:cNvPr id="5" name="Picture 4"/>
          <p:cNvPicPr>
            <a:picLocks noChangeAspect="1"/>
          </p:cNvPicPr>
          <p:nvPr/>
        </p:nvPicPr>
        <p:blipFill>
          <a:blip r:embed="rId3"/>
          <a:stretch>
            <a:fillRect/>
          </a:stretch>
        </p:blipFill>
        <p:spPr>
          <a:xfrm>
            <a:off x="628449" y="3608308"/>
            <a:ext cx="3691079" cy="2743200"/>
          </a:xfrm>
          <a:prstGeom prst="rect">
            <a:avLst/>
          </a:prstGeom>
        </p:spPr>
      </p:pic>
      <p:sp>
        <p:nvSpPr>
          <p:cNvPr id="6" name="Rectangle 5"/>
          <p:cNvSpPr/>
          <p:nvPr/>
        </p:nvSpPr>
        <p:spPr>
          <a:xfrm>
            <a:off x="5669972" y="6581001"/>
            <a:ext cx="3474028" cy="369332"/>
          </a:xfrm>
          <a:prstGeom prst="rect">
            <a:avLst/>
          </a:prstGeom>
        </p:spPr>
        <p:txBody>
          <a:bodyPr wrap="none">
            <a:spAutoFit/>
          </a:bodyPr>
          <a:lstStyle/>
          <a:p>
            <a:r>
              <a:rPr lang="en-US" dirty="0" smtClean="0"/>
              <a:t>World J Surg. 2016 Sep;40(9):2202-</a:t>
            </a:r>
            <a:endParaRPr lang="en-US" dirty="0"/>
          </a:p>
        </p:txBody>
      </p:sp>
      <p:sp>
        <p:nvSpPr>
          <p:cNvPr id="7" name="Content Placeholder 2"/>
          <p:cNvSpPr txBox="1">
            <a:spLocks/>
          </p:cNvSpPr>
          <p:nvPr/>
        </p:nvSpPr>
        <p:spPr>
          <a:xfrm>
            <a:off x="4847485" y="1600200"/>
            <a:ext cx="4237885"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NAC immediately </a:t>
            </a:r>
            <a:r>
              <a:rPr lang="en-US" sz="2000" noProof="0" dirty="0" smtClean="0"/>
              <a:t>before Pringle</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indent="-342900">
              <a:spcBef>
                <a:spcPct val="20000"/>
              </a:spcBef>
              <a:buFont typeface="Arial"/>
              <a:buChar cha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16 NAC, 16 SMT, 16</a:t>
            </a:r>
            <a:r>
              <a:rPr kumimoji="0" lang="en-US" sz="2000" b="0" i="0" u="none" strike="noStrike" kern="1200" cap="none" spc="0" normalizeH="0" noProof="0" dirty="0" smtClean="0">
                <a:ln>
                  <a:noFill/>
                </a:ln>
                <a:solidFill>
                  <a:schemeClr val="tx1"/>
                </a:solidFill>
                <a:effectLst/>
                <a:uLnTx/>
                <a:uFillTx/>
                <a:latin typeface="+mn-lt"/>
                <a:ea typeface="+mn-ea"/>
                <a:cs typeface="+mn-cs"/>
              </a:rPr>
              <a:t> </a:t>
            </a:r>
            <a:r>
              <a:rPr lang="en-US" sz="2000" dirty="0" err="1" smtClean="0"/>
              <a:t>methylpred</a:t>
            </a:r>
            <a:endParaRPr lang="en-US" sz="2000" dirty="0" smtClean="0"/>
          </a:p>
          <a:p>
            <a:pPr marL="342900" indent="-342900">
              <a:spcBef>
                <a:spcPct val="20000"/>
              </a:spcBef>
              <a:buFont typeface="Arial"/>
              <a:buChar cha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Lower</a:t>
            </a:r>
            <a:r>
              <a:rPr kumimoji="0" lang="en-US" sz="2000" b="0" i="0" u="none" strike="noStrike" kern="1200" cap="none" spc="0" normalizeH="0" noProof="0" dirty="0" smtClean="0">
                <a:ln>
                  <a:noFill/>
                </a:ln>
                <a:solidFill>
                  <a:schemeClr val="tx1"/>
                </a:solidFill>
                <a:effectLst/>
                <a:uLnTx/>
                <a:uFillTx/>
                <a:latin typeface="+mn-lt"/>
                <a:ea typeface="+mn-ea"/>
                <a:cs typeface="+mn-cs"/>
              </a:rPr>
              <a:t> AST, ALT with NAC</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p:cNvPicPr>
            <a:picLocks noChangeAspect="1"/>
          </p:cNvPicPr>
          <p:nvPr/>
        </p:nvPicPr>
        <p:blipFill>
          <a:blip r:embed="rId4"/>
          <a:stretch>
            <a:fillRect/>
          </a:stretch>
        </p:blipFill>
        <p:spPr>
          <a:xfrm>
            <a:off x="4866640" y="3608308"/>
            <a:ext cx="3820160" cy="27432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u="sng" dirty="0" smtClean="0"/>
              <a:t>What can we do?</a:t>
            </a:r>
          </a:p>
        </p:txBody>
      </p:sp>
      <p:sp>
        <p:nvSpPr>
          <p:cNvPr id="3" name="Content Placeholder 2"/>
          <p:cNvSpPr>
            <a:spLocks noGrp="1"/>
          </p:cNvSpPr>
          <p:nvPr>
            <p:ph idx="1"/>
          </p:nvPr>
        </p:nvSpPr>
        <p:spPr>
          <a:xfrm>
            <a:off x="457200" y="1600200"/>
            <a:ext cx="8686800" cy="4525963"/>
          </a:xfrm>
        </p:spPr>
        <p:txBody>
          <a:bodyPr>
            <a:normAutofit/>
          </a:bodyPr>
          <a:lstStyle/>
          <a:p>
            <a:pPr>
              <a:buNone/>
              <a:tabLst>
                <a:tab pos="4691063" algn="l"/>
              </a:tabLst>
            </a:pPr>
            <a:r>
              <a:rPr lang="en-US" sz="2800" b="1" dirty="0" smtClean="0"/>
              <a:t>Facilitate surgery</a:t>
            </a:r>
          </a:p>
          <a:p>
            <a:pPr>
              <a:tabLst>
                <a:tab pos="4691063" algn="l"/>
              </a:tabLst>
            </a:pPr>
            <a:r>
              <a:rPr lang="en-US" sz="2800" dirty="0" smtClean="0"/>
              <a:t>“Low CVP”	</a:t>
            </a:r>
            <a:r>
              <a:rPr lang="en-US" sz="2800" b="1" dirty="0" smtClean="0"/>
              <a:t>Yes!</a:t>
            </a:r>
          </a:p>
          <a:p>
            <a:pPr>
              <a:buNone/>
              <a:tabLst>
                <a:tab pos="4691063" algn="l"/>
              </a:tabLst>
            </a:pPr>
            <a:r>
              <a:rPr lang="en-US" sz="2800" b="1" dirty="0" smtClean="0"/>
              <a:t>Limit Ischemic Injury</a:t>
            </a:r>
          </a:p>
          <a:p>
            <a:pPr marL="514350" indent="-514350">
              <a:tabLst>
                <a:tab pos="4691063" algn="l"/>
              </a:tabLst>
            </a:pPr>
            <a:r>
              <a:rPr lang="en-US" sz="2800" dirty="0" smtClean="0"/>
              <a:t>Effect of Pringle</a:t>
            </a:r>
          </a:p>
          <a:p>
            <a:pPr>
              <a:buNone/>
              <a:tabLst>
                <a:tab pos="4691063" algn="l"/>
              </a:tabLst>
            </a:pPr>
            <a:r>
              <a:rPr lang="en-US" sz="2800" b="1" dirty="0" smtClean="0"/>
              <a:t>Treat / Ameliorate Injury</a:t>
            </a:r>
          </a:p>
          <a:p>
            <a:pPr>
              <a:tabLst>
                <a:tab pos="4691063" algn="l"/>
              </a:tabLst>
            </a:pPr>
            <a:r>
              <a:rPr lang="en-US" sz="2800" dirty="0" smtClean="0"/>
              <a:t>Inhalational anesthetics	</a:t>
            </a:r>
            <a:r>
              <a:rPr lang="en-US" sz="2800" b="1" dirty="0" smtClean="0"/>
              <a:t>Yes</a:t>
            </a:r>
          </a:p>
          <a:p>
            <a:pPr>
              <a:tabLst>
                <a:tab pos="4691063" algn="l"/>
              </a:tabLst>
            </a:pPr>
            <a:r>
              <a:rPr lang="en-US" sz="2800" dirty="0" smtClean="0"/>
              <a:t>Pre-ischemic conditioning	</a:t>
            </a:r>
            <a:r>
              <a:rPr lang="en-US" sz="2800" b="1" dirty="0" smtClean="0"/>
              <a:t>Probably No</a:t>
            </a:r>
          </a:p>
          <a:p>
            <a:pPr>
              <a:tabLst>
                <a:tab pos="4691063" algn="l"/>
              </a:tabLst>
            </a:pPr>
            <a:r>
              <a:rPr lang="en-US" sz="2800" dirty="0" smtClean="0"/>
              <a:t>Portal inflow modification	</a:t>
            </a:r>
            <a:r>
              <a:rPr lang="en-US" sz="2800" b="1" dirty="0" smtClean="0"/>
              <a:t>Maybe?</a:t>
            </a:r>
          </a:p>
          <a:p>
            <a:pPr>
              <a:tabLst>
                <a:tab pos="4691063" algn="l"/>
              </a:tabLst>
            </a:pPr>
            <a:r>
              <a:rPr lang="en-US" sz="2800" dirty="0" smtClean="0"/>
              <a:t>N-Acetyl </a:t>
            </a:r>
            <a:r>
              <a:rPr lang="en-US" sz="2800" dirty="0" err="1" smtClean="0"/>
              <a:t>cysteine</a:t>
            </a:r>
            <a:r>
              <a:rPr lang="en-US" sz="2800" dirty="0" smtClean="0"/>
              <a:t>	</a:t>
            </a:r>
            <a:r>
              <a:rPr lang="en-US" sz="2800" b="1" dirty="0" smtClean="0"/>
              <a:t>Probably No</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smtClean="0"/>
              <a:t>gw72@columbia.edu</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How sick is my patient?</a:t>
            </a:r>
            <a:endParaRPr lang="en-US" sz="3600" dirty="0"/>
          </a:p>
        </p:txBody>
      </p:sp>
      <p:sp>
        <p:nvSpPr>
          <p:cNvPr id="11" name="Content Placeholder 2"/>
          <p:cNvSpPr txBox="1">
            <a:spLocks/>
          </p:cNvSpPr>
          <p:nvPr/>
        </p:nvSpPr>
        <p:spPr>
          <a:xfrm>
            <a:off x="457200" y="1600200"/>
            <a:ext cx="7985081"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2400" b="1" dirty="0" smtClean="0"/>
              <a:t>Child-</a:t>
            </a:r>
            <a:r>
              <a:rPr lang="en-US" sz="2400" b="1" dirty="0" err="1" smtClean="0"/>
              <a:t>Turcotte</a:t>
            </a:r>
            <a:r>
              <a:rPr lang="en-US" sz="2400" b="1" dirty="0" smtClean="0"/>
              <a:t>-Pugh (CTP) score</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lang="en-US" sz="2200" dirty="0" smtClean="0"/>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lang="en-US" sz="2200" dirty="0" smtClean="0"/>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200" dirty="0" smtClean="0"/>
              <a:t>Subjective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200" dirty="0" smtClean="0"/>
              <a:t>Poor discriminatory function with more severe disease </a:t>
            </a: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9" name="Rectangle 8"/>
          <p:cNvSpPr/>
          <p:nvPr/>
        </p:nvSpPr>
        <p:spPr>
          <a:xfrm>
            <a:off x="5554399" y="6488668"/>
            <a:ext cx="3132401" cy="369332"/>
          </a:xfrm>
          <a:prstGeom prst="rect">
            <a:avLst/>
          </a:prstGeom>
        </p:spPr>
        <p:txBody>
          <a:bodyPr wrap="none">
            <a:spAutoFit/>
          </a:bodyPr>
          <a:lstStyle/>
          <a:p>
            <a:r>
              <a:rPr lang="en-US" dirty="0"/>
              <a:t>Br J Surg. 1973 Aug;60(8):646-9</a:t>
            </a:r>
          </a:p>
        </p:txBody>
      </p:sp>
      <p:graphicFrame>
        <p:nvGraphicFramePr>
          <p:cNvPr id="6" name="Table 5"/>
          <p:cNvGraphicFramePr>
            <a:graphicFrameLocks noGrp="1"/>
          </p:cNvGraphicFramePr>
          <p:nvPr/>
        </p:nvGraphicFramePr>
        <p:xfrm>
          <a:off x="457200" y="2167673"/>
          <a:ext cx="4779716" cy="1356360"/>
        </p:xfrm>
        <a:graphic>
          <a:graphicData uri="http://schemas.openxmlformats.org/drawingml/2006/table">
            <a:tbl>
              <a:tblPr firstRow="1" bandRow="1">
                <a:tableStyleId>{5C22544A-7EE6-4342-B048-85BDC9FD1C3A}</a:tableStyleId>
              </a:tblPr>
              <a:tblGrid>
                <a:gridCol w="1194929"/>
                <a:gridCol w="1194929"/>
                <a:gridCol w="1194929"/>
                <a:gridCol w="1194929"/>
              </a:tblGrid>
              <a:tr h="138972">
                <a:tc>
                  <a:txBody>
                    <a:bodyPr/>
                    <a:lstStyle/>
                    <a:p>
                      <a:pPr algn="l" fontAlgn="b"/>
                      <a:endParaRPr lang="en-US" sz="1400" b="0" i="0" u="none" strike="noStrike" dirty="0">
                        <a:latin typeface="Verdana"/>
                      </a:endParaRPr>
                    </a:p>
                  </a:txBody>
                  <a:tcPr marL="12700" marR="12700" marT="12700" marB="0" anchor="ctr"/>
                </a:tc>
                <a:tc>
                  <a:txBody>
                    <a:bodyPr/>
                    <a:lstStyle/>
                    <a:p>
                      <a:pPr algn="l" fontAlgn="b"/>
                      <a:r>
                        <a:rPr lang="en-US" sz="1400" b="0" i="0" u="none" strike="noStrike" dirty="0">
                          <a:latin typeface="Verdana"/>
                        </a:rPr>
                        <a:t>1 point</a:t>
                      </a:r>
                    </a:p>
                  </a:txBody>
                  <a:tcPr marL="12700" marR="12700" marT="12700" marB="0" anchor="ctr"/>
                </a:tc>
                <a:tc>
                  <a:txBody>
                    <a:bodyPr/>
                    <a:lstStyle/>
                    <a:p>
                      <a:pPr algn="l" fontAlgn="b"/>
                      <a:r>
                        <a:rPr lang="en-US" sz="1400" b="0" i="0" u="none" strike="noStrike" dirty="0">
                          <a:latin typeface="Verdana"/>
                        </a:rPr>
                        <a:t>2 points</a:t>
                      </a:r>
                    </a:p>
                  </a:txBody>
                  <a:tcPr marL="12700" marR="12700" marT="12700" marB="0" anchor="ctr"/>
                </a:tc>
                <a:tc>
                  <a:txBody>
                    <a:bodyPr/>
                    <a:lstStyle/>
                    <a:p>
                      <a:pPr algn="l" fontAlgn="b"/>
                      <a:r>
                        <a:rPr lang="en-US" sz="1400" b="0" i="0" u="none" strike="noStrike" dirty="0">
                          <a:latin typeface="Verdana"/>
                        </a:rPr>
                        <a:t>3 points</a:t>
                      </a:r>
                    </a:p>
                  </a:txBody>
                  <a:tcPr marL="12700" marR="12700" marT="12700" marB="0" anchor="ctr"/>
                </a:tc>
              </a:tr>
              <a:tr h="138972">
                <a:tc>
                  <a:txBody>
                    <a:bodyPr/>
                    <a:lstStyle/>
                    <a:p>
                      <a:pPr algn="l" fontAlgn="b"/>
                      <a:r>
                        <a:rPr lang="en-US" sz="1400" b="0" i="0" u="none" strike="noStrike" dirty="0">
                          <a:latin typeface="Verdana"/>
                        </a:rPr>
                        <a:t>Total</a:t>
                      </a:r>
                      <a:r>
                        <a:rPr lang="en-US" sz="1400" b="0" i="0" u="none" strike="noStrike" dirty="0" smtClean="0">
                          <a:latin typeface="Verdana"/>
                        </a:rPr>
                        <a:t> </a:t>
                      </a:r>
                      <a:r>
                        <a:rPr lang="en-US" sz="1400" b="0" i="0" u="none" strike="noStrike" dirty="0" err="1" smtClean="0">
                          <a:latin typeface="Verdana"/>
                        </a:rPr>
                        <a:t>bili</a:t>
                      </a:r>
                      <a:endParaRPr lang="en-US" sz="1400" b="0" i="0" u="none" strike="noStrike" dirty="0">
                        <a:latin typeface="Verdana"/>
                      </a:endParaRPr>
                    </a:p>
                  </a:txBody>
                  <a:tcPr marL="12700" marR="12700" marT="12700" marB="0" anchor="ctr"/>
                </a:tc>
                <a:tc>
                  <a:txBody>
                    <a:bodyPr/>
                    <a:lstStyle/>
                    <a:p>
                      <a:pPr algn="l" fontAlgn="b"/>
                      <a:r>
                        <a:rPr lang="en-US" sz="1400" b="0" i="0" u="none" strike="noStrike" dirty="0">
                          <a:latin typeface="Verdana"/>
                        </a:rPr>
                        <a:t>(&lt;2)</a:t>
                      </a:r>
                    </a:p>
                  </a:txBody>
                  <a:tcPr marL="12700" marR="12700" marT="12700" marB="0" anchor="ctr"/>
                </a:tc>
                <a:tc>
                  <a:txBody>
                    <a:bodyPr/>
                    <a:lstStyle/>
                    <a:p>
                      <a:pPr algn="l" fontAlgn="b"/>
                      <a:r>
                        <a:rPr lang="en-US" sz="1400" b="0" i="0" u="none" strike="noStrike" dirty="0">
                          <a:latin typeface="Verdana"/>
                        </a:rPr>
                        <a:t>(2-3)</a:t>
                      </a:r>
                    </a:p>
                  </a:txBody>
                  <a:tcPr marL="12700" marR="12700" marT="12700" marB="0" anchor="ctr"/>
                </a:tc>
                <a:tc>
                  <a:txBody>
                    <a:bodyPr/>
                    <a:lstStyle/>
                    <a:p>
                      <a:pPr algn="l" fontAlgn="b"/>
                      <a:r>
                        <a:rPr lang="en-US" sz="1400" b="0" i="0" u="none" strike="noStrike">
                          <a:latin typeface="Verdana"/>
                        </a:rPr>
                        <a:t>(&gt;3)</a:t>
                      </a:r>
                    </a:p>
                  </a:txBody>
                  <a:tcPr marL="12700" marR="12700" marT="12700" marB="0" anchor="ctr"/>
                </a:tc>
              </a:tr>
              <a:tr h="138972">
                <a:tc>
                  <a:txBody>
                    <a:bodyPr/>
                    <a:lstStyle/>
                    <a:p>
                      <a:pPr algn="l" fontAlgn="b"/>
                      <a:r>
                        <a:rPr lang="en-US" sz="1400" b="0" i="0" u="none" strike="noStrike" dirty="0" smtClean="0">
                          <a:latin typeface="Verdana"/>
                        </a:rPr>
                        <a:t>Albumin</a:t>
                      </a:r>
                      <a:endParaRPr lang="en-US" sz="1400" b="0" i="0" u="none" strike="noStrike" dirty="0">
                        <a:latin typeface="Verdana"/>
                      </a:endParaRPr>
                    </a:p>
                  </a:txBody>
                  <a:tcPr marL="12700" marR="12700" marT="12700" marB="0" anchor="ctr"/>
                </a:tc>
                <a:tc>
                  <a:txBody>
                    <a:bodyPr/>
                    <a:lstStyle/>
                    <a:p>
                      <a:pPr algn="l" fontAlgn="b"/>
                      <a:r>
                        <a:rPr lang="en-US" sz="1400" b="0" i="0" u="none" strike="noStrike">
                          <a:latin typeface="Verdana"/>
                        </a:rPr>
                        <a:t>&gt;3.5</a:t>
                      </a:r>
                    </a:p>
                  </a:txBody>
                  <a:tcPr marL="12700" marR="12700" marT="12700" marB="0" anchor="ctr"/>
                </a:tc>
                <a:tc>
                  <a:txBody>
                    <a:bodyPr/>
                    <a:lstStyle/>
                    <a:p>
                      <a:pPr algn="l" fontAlgn="b"/>
                      <a:r>
                        <a:rPr lang="en-US" sz="1400" b="0" i="0" u="none" strike="noStrike">
                          <a:latin typeface="Verdana"/>
                        </a:rPr>
                        <a:t>2.8-3.5</a:t>
                      </a:r>
                    </a:p>
                  </a:txBody>
                  <a:tcPr marL="12700" marR="12700" marT="12700" marB="0" anchor="ctr"/>
                </a:tc>
                <a:tc>
                  <a:txBody>
                    <a:bodyPr/>
                    <a:lstStyle/>
                    <a:p>
                      <a:pPr algn="l" fontAlgn="b"/>
                      <a:r>
                        <a:rPr lang="en-US" sz="1400" b="0" i="0" u="none" strike="noStrike">
                          <a:latin typeface="Verdana"/>
                        </a:rPr>
                        <a:t>&lt;2.8</a:t>
                      </a:r>
                    </a:p>
                  </a:txBody>
                  <a:tcPr marL="12700" marR="12700" marT="12700" marB="0" anchor="ctr"/>
                </a:tc>
              </a:tr>
              <a:tr h="138972">
                <a:tc>
                  <a:txBody>
                    <a:bodyPr/>
                    <a:lstStyle/>
                    <a:p>
                      <a:pPr algn="l" fontAlgn="b"/>
                      <a:r>
                        <a:rPr lang="en-US" sz="1400" b="0" i="0" u="none" strike="noStrike" dirty="0" smtClean="0">
                          <a:latin typeface="Verdana"/>
                        </a:rPr>
                        <a:t>INR</a:t>
                      </a:r>
                      <a:endParaRPr lang="en-US" sz="1400" b="0" i="0" u="none" strike="noStrike" dirty="0">
                        <a:latin typeface="Verdana"/>
                      </a:endParaRPr>
                    </a:p>
                  </a:txBody>
                  <a:tcPr marL="12700" marR="12700" marT="12700" marB="0" anchor="ctr"/>
                </a:tc>
                <a:tc>
                  <a:txBody>
                    <a:bodyPr/>
                    <a:lstStyle/>
                    <a:p>
                      <a:pPr algn="l" fontAlgn="b"/>
                      <a:r>
                        <a:rPr lang="en-US" sz="1400" b="0" i="0" u="none" strike="noStrike">
                          <a:latin typeface="Verdana"/>
                        </a:rPr>
                        <a:t>&lt;1.7</a:t>
                      </a:r>
                    </a:p>
                  </a:txBody>
                  <a:tcPr marL="12700" marR="12700" marT="12700" marB="0" anchor="ctr"/>
                </a:tc>
                <a:tc>
                  <a:txBody>
                    <a:bodyPr/>
                    <a:lstStyle/>
                    <a:p>
                      <a:pPr algn="l" fontAlgn="b"/>
                      <a:r>
                        <a:rPr lang="en-US" sz="1400" b="0" i="0" u="none" strike="noStrike" dirty="0">
                          <a:latin typeface="Verdana"/>
                        </a:rPr>
                        <a:t>1.71-2.30</a:t>
                      </a:r>
                    </a:p>
                  </a:txBody>
                  <a:tcPr marL="12700" marR="12700" marT="12700" marB="0" anchor="ctr"/>
                </a:tc>
                <a:tc>
                  <a:txBody>
                    <a:bodyPr/>
                    <a:lstStyle/>
                    <a:p>
                      <a:pPr algn="l" fontAlgn="b"/>
                      <a:r>
                        <a:rPr lang="en-US" sz="1400" b="0" i="0" u="none" strike="noStrike" dirty="0">
                          <a:latin typeface="Verdana"/>
                        </a:rPr>
                        <a:t>&gt; 2.30</a:t>
                      </a:r>
                    </a:p>
                  </a:txBody>
                  <a:tcPr marL="12700" marR="12700" marT="12700" marB="0" anchor="ctr"/>
                </a:tc>
              </a:tr>
              <a:tr h="138972">
                <a:tc>
                  <a:txBody>
                    <a:bodyPr/>
                    <a:lstStyle/>
                    <a:p>
                      <a:pPr algn="l" fontAlgn="b"/>
                      <a:r>
                        <a:rPr lang="en-US" sz="1400" b="0" i="0" u="none" strike="noStrike" dirty="0" err="1">
                          <a:latin typeface="Verdana"/>
                        </a:rPr>
                        <a:t>Ascites</a:t>
                      </a:r>
                      <a:endParaRPr lang="en-US" sz="1400" b="0" i="0" u="none" strike="noStrike" dirty="0">
                        <a:latin typeface="Verdana"/>
                      </a:endParaRPr>
                    </a:p>
                  </a:txBody>
                  <a:tcPr marL="12700" marR="12700" marT="12700" marB="0" anchor="ctr"/>
                </a:tc>
                <a:tc>
                  <a:txBody>
                    <a:bodyPr/>
                    <a:lstStyle/>
                    <a:p>
                      <a:pPr algn="l" fontAlgn="b"/>
                      <a:r>
                        <a:rPr lang="en-US" sz="1400" b="0" i="0" u="none" strike="noStrike" dirty="0">
                          <a:latin typeface="Verdana"/>
                        </a:rPr>
                        <a:t>None</a:t>
                      </a:r>
                    </a:p>
                  </a:txBody>
                  <a:tcPr marL="12700" marR="12700" marT="12700" marB="0" anchor="ctr"/>
                </a:tc>
                <a:tc>
                  <a:txBody>
                    <a:bodyPr/>
                    <a:lstStyle/>
                    <a:p>
                      <a:pPr algn="l" fontAlgn="b"/>
                      <a:r>
                        <a:rPr lang="en-US" sz="1400" b="0" i="0" u="none" strike="noStrike">
                          <a:latin typeface="Verdana"/>
                        </a:rPr>
                        <a:t>Mild</a:t>
                      </a:r>
                    </a:p>
                  </a:txBody>
                  <a:tcPr marL="12700" marR="12700" marT="12700" marB="0" anchor="ctr"/>
                </a:tc>
                <a:tc>
                  <a:txBody>
                    <a:bodyPr/>
                    <a:lstStyle/>
                    <a:p>
                      <a:pPr algn="l" fontAlgn="b"/>
                      <a:r>
                        <a:rPr lang="en-US" sz="1400" b="0" i="0" u="none" strike="noStrike" dirty="0" smtClean="0">
                          <a:latin typeface="Verdana"/>
                        </a:rPr>
                        <a:t>Mod-</a:t>
                      </a:r>
                      <a:r>
                        <a:rPr lang="en-US" sz="1400" b="0" i="0" u="none" strike="noStrike" dirty="0" err="1" smtClean="0">
                          <a:latin typeface="Verdana"/>
                        </a:rPr>
                        <a:t>sev</a:t>
                      </a:r>
                      <a:endParaRPr lang="en-US" sz="1400" b="0" i="0" u="none" strike="noStrike" dirty="0">
                        <a:latin typeface="Verdana"/>
                      </a:endParaRPr>
                    </a:p>
                  </a:txBody>
                  <a:tcPr marL="12700" marR="12700" marT="12700" marB="0" anchor="ctr"/>
                </a:tc>
              </a:tr>
              <a:tr h="118983">
                <a:tc>
                  <a:txBody>
                    <a:bodyPr/>
                    <a:lstStyle/>
                    <a:p>
                      <a:pPr algn="l" fontAlgn="b"/>
                      <a:r>
                        <a:rPr lang="en-US" sz="1400" b="0" i="0" u="none" strike="noStrike" dirty="0" smtClean="0">
                          <a:latin typeface="Verdana"/>
                        </a:rPr>
                        <a:t>HE</a:t>
                      </a:r>
                      <a:endParaRPr lang="en-US" sz="1400" b="0" i="0" u="none" strike="noStrike" dirty="0">
                        <a:latin typeface="Verdana"/>
                      </a:endParaRPr>
                    </a:p>
                  </a:txBody>
                  <a:tcPr marL="12700" marR="12700" marT="12700" marB="0" anchor="ctr"/>
                </a:tc>
                <a:tc>
                  <a:txBody>
                    <a:bodyPr/>
                    <a:lstStyle/>
                    <a:p>
                      <a:pPr algn="l" fontAlgn="b"/>
                      <a:r>
                        <a:rPr lang="en-US" sz="1400" b="0" i="0" u="none" strike="noStrike" dirty="0">
                          <a:latin typeface="Verdana"/>
                        </a:rPr>
                        <a:t>None</a:t>
                      </a:r>
                    </a:p>
                  </a:txBody>
                  <a:tcPr marL="12700" marR="12700" marT="12700" marB="0" anchor="ctr"/>
                </a:tc>
                <a:tc>
                  <a:txBody>
                    <a:bodyPr/>
                    <a:lstStyle/>
                    <a:p>
                      <a:pPr algn="l" fontAlgn="b"/>
                      <a:r>
                        <a:rPr lang="en-US" sz="1400" b="0" i="0" u="none" strike="noStrike" dirty="0">
                          <a:latin typeface="Verdana"/>
                        </a:rPr>
                        <a:t>Grade I-</a:t>
                      </a:r>
                      <a:r>
                        <a:rPr lang="en-US" sz="1400" b="0" i="0" u="none" strike="noStrike" dirty="0" smtClean="0">
                          <a:latin typeface="Verdana"/>
                        </a:rPr>
                        <a:t>II</a:t>
                      </a:r>
                      <a:endParaRPr lang="en-US" sz="1400" b="0" i="0" u="none" strike="noStrike" dirty="0">
                        <a:latin typeface="Verdana"/>
                      </a:endParaRPr>
                    </a:p>
                  </a:txBody>
                  <a:tcPr marL="12700" marR="12700" marT="12700" marB="0" anchor="ctr"/>
                </a:tc>
                <a:tc>
                  <a:txBody>
                    <a:bodyPr/>
                    <a:lstStyle/>
                    <a:p>
                      <a:pPr algn="l" fontAlgn="b"/>
                      <a:r>
                        <a:rPr lang="en-US" sz="1400" b="0" i="0" u="none" strike="noStrike" dirty="0">
                          <a:latin typeface="Verdana"/>
                        </a:rPr>
                        <a:t>Grade III-</a:t>
                      </a:r>
                      <a:r>
                        <a:rPr lang="en-US" sz="1400" b="0" i="0" u="none" strike="noStrike" dirty="0" smtClean="0">
                          <a:latin typeface="Verdana"/>
                        </a:rPr>
                        <a:t>IV</a:t>
                      </a:r>
                      <a:endParaRPr lang="en-US" sz="1400" b="0" i="0" u="none" strike="noStrike" dirty="0">
                        <a:latin typeface="Verdana"/>
                      </a:endParaRPr>
                    </a:p>
                  </a:txBody>
                  <a:tcPr marL="12700" marR="12700" marT="12700" marB="0" anchor="ctr"/>
                </a:tc>
              </a:tr>
            </a:tbl>
          </a:graphicData>
        </a:graphic>
      </p:graphicFrame>
      <p:graphicFrame>
        <p:nvGraphicFramePr>
          <p:cNvPr id="7" name="Table 6"/>
          <p:cNvGraphicFramePr>
            <a:graphicFrameLocks noGrp="1"/>
          </p:cNvGraphicFramePr>
          <p:nvPr/>
        </p:nvGraphicFramePr>
        <p:xfrm>
          <a:off x="5464968" y="2163289"/>
          <a:ext cx="3589600" cy="1360744"/>
        </p:xfrm>
        <a:graphic>
          <a:graphicData uri="http://schemas.openxmlformats.org/drawingml/2006/table">
            <a:tbl>
              <a:tblPr firstRow="1" bandRow="1">
                <a:tableStyleId>{5C22544A-7EE6-4342-B048-85BDC9FD1C3A}</a:tableStyleId>
              </a:tblPr>
              <a:tblGrid>
                <a:gridCol w="897400"/>
                <a:gridCol w="897400"/>
                <a:gridCol w="897400"/>
                <a:gridCol w="897400"/>
              </a:tblGrid>
              <a:tr h="307108">
                <a:tc>
                  <a:txBody>
                    <a:bodyPr/>
                    <a:lstStyle/>
                    <a:p>
                      <a:pPr algn="ctr" fontAlgn="b"/>
                      <a:r>
                        <a:rPr lang="en-US" sz="1400" b="0" i="0" u="none" strike="noStrike" dirty="0">
                          <a:latin typeface="Verdana"/>
                        </a:rPr>
                        <a:t>Points</a:t>
                      </a:r>
                    </a:p>
                  </a:txBody>
                  <a:tcPr marL="12700" marR="12700" marT="12700" marB="0" anchor="ctr"/>
                </a:tc>
                <a:tc>
                  <a:txBody>
                    <a:bodyPr/>
                    <a:lstStyle/>
                    <a:p>
                      <a:pPr algn="ctr" fontAlgn="b"/>
                      <a:r>
                        <a:rPr lang="en-US" sz="1400" b="0" i="0" u="none" strike="noStrike" dirty="0">
                          <a:latin typeface="Verdana"/>
                        </a:rPr>
                        <a:t>Class</a:t>
                      </a:r>
                    </a:p>
                  </a:txBody>
                  <a:tcPr marL="12700" marR="12700" marT="12700" marB="0" anchor="ctr"/>
                </a:tc>
                <a:tc>
                  <a:txBody>
                    <a:bodyPr/>
                    <a:lstStyle/>
                    <a:p>
                      <a:pPr algn="ctr" fontAlgn="b"/>
                      <a:r>
                        <a:rPr lang="en-US" sz="1400" b="0" i="0" u="none" strike="noStrike" dirty="0" smtClean="0">
                          <a:latin typeface="Verdana"/>
                        </a:rPr>
                        <a:t>1-year survival</a:t>
                      </a:r>
                      <a:endParaRPr lang="en-US" sz="1400" b="0" i="0" u="none" strike="noStrike" dirty="0">
                        <a:latin typeface="Verdana"/>
                      </a:endParaRPr>
                    </a:p>
                  </a:txBody>
                  <a:tcPr marL="12700" marR="12700" marT="12700" marB="0" anchor="ctr"/>
                </a:tc>
                <a:tc>
                  <a:txBody>
                    <a:bodyPr/>
                    <a:lstStyle/>
                    <a:p>
                      <a:pPr algn="ctr" fontAlgn="b"/>
                      <a:r>
                        <a:rPr lang="en-US" sz="1400" b="0" i="0" u="none" strike="noStrike" dirty="0" smtClean="0">
                          <a:latin typeface="Verdana"/>
                        </a:rPr>
                        <a:t>2-year </a:t>
                      </a:r>
                      <a:r>
                        <a:rPr lang="en-US" sz="1400" b="0" i="0" u="none" strike="noStrike" dirty="0">
                          <a:latin typeface="Verdana"/>
                        </a:rPr>
                        <a:t>survival</a:t>
                      </a:r>
                    </a:p>
                  </a:txBody>
                  <a:tcPr marL="12700" marR="12700" marT="12700" marB="0" anchor="ctr"/>
                </a:tc>
              </a:tr>
              <a:tr h="307108">
                <a:tc>
                  <a:txBody>
                    <a:bodyPr/>
                    <a:lstStyle/>
                    <a:p>
                      <a:pPr algn="ctr" fontAlgn="b"/>
                      <a:r>
                        <a:rPr lang="en-US" sz="1400" b="0" i="0" u="none" strike="noStrike" dirty="0" smtClean="0">
                          <a:latin typeface="Verdana"/>
                        </a:rPr>
                        <a:t>5-6</a:t>
                      </a:r>
                    </a:p>
                  </a:txBody>
                  <a:tcPr marL="12700" marR="12700" marT="12700" marB="0" anchor="ctr"/>
                </a:tc>
                <a:tc>
                  <a:txBody>
                    <a:bodyPr/>
                    <a:lstStyle/>
                    <a:p>
                      <a:pPr algn="ctr" fontAlgn="b"/>
                      <a:r>
                        <a:rPr lang="en-US" sz="1400" b="0" i="0" u="none" strike="noStrike" dirty="0">
                          <a:latin typeface="Verdana"/>
                        </a:rPr>
                        <a:t>A</a:t>
                      </a:r>
                    </a:p>
                  </a:txBody>
                  <a:tcPr marL="12700" marR="12700" marT="12700" marB="0" anchor="ctr"/>
                </a:tc>
                <a:tc>
                  <a:txBody>
                    <a:bodyPr/>
                    <a:lstStyle/>
                    <a:p>
                      <a:pPr algn="ctr" fontAlgn="b"/>
                      <a:r>
                        <a:rPr lang="en-US" sz="1400" b="0" i="0" u="none" strike="noStrike" dirty="0">
                          <a:latin typeface="Verdana"/>
                        </a:rPr>
                        <a:t>100%</a:t>
                      </a:r>
                    </a:p>
                  </a:txBody>
                  <a:tcPr marL="12700" marR="12700" marT="12700" marB="0" anchor="ctr"/>
                </a:tc>
                <a:tc>
                  <a:txBody>
                    <a:bodyPr/>
                    <a:lstStyle/>
                    <a:p>
                      <a:pPr algn="ctr" fontAlgn="b"/>
                      <a:r>
                        <a:rPr lang="en-US" sz="1400" b="0" i="0" u="none" strike="noStrike">
                          <a:latin typeface="Verdana"/>
                        </a:rPr>
                        <a:t>85%</a:t>
                      </a:r>
                    </a:p>
                  </a:txBody>
                  <a:tcPr marL="12700" marR="12700" marT="12700" marB="0" anchor="ctr"/>
                </a:tc>
              </a:tr>
              <a:tr h="307108">
                <a:tc>
                  <a:txBody>
                    <a:bodyPr/>
                    <a:lstStyle/>
                    <a:p>
                      <a:pPr algn="ctr" fontAlgn="b"/>
                      <a:r>
                        <a:rPr lang="en-US" sz="1400" b="0" i="0" u="none" strike="noStrike" dirty="0" smtClean="0">
                          <a:latin typeface="Verdana"/>
                        </a:rPr>
                        <a:t>7-9</a:t>
                      </a:r>
                      <a:endParaRPr lang="en-US" sz="1400" b="0" i="0" u="none" strike="noStrike" dirty="0">
                        <a:latin typeface="Verdana"/>
                      </a:endParaRPr>
                    </a:p>
                  </a:txBody>
                  <a:tcPr marL="12700" marR="12700" marT="12700" marB="0" anchor="ctr"/>
                </a:tc>
                <a:tc>
                  <a:txBody>
                    <a:bodyPr/>
                    <a:lstStyle/>
                    <a:p>
                      <a:pPr algn="ctr" fontAlgn="b"/>
                      <a:r>
                        <a:rPr lang="en-US" sz="1400" b="0" i="0" u="none" strike="noStrike" dirty="0">
                          <a:latin typeface="Verdana"/>
                        </a:rPr>
                        <a:t>B</a:t>
                      </a:r>
                    </a:p>
                  </a:txBody>
                  <a:tcPr marL="12700" marR="12700" marT="12700" marB="0" anchor="ctr"/>
                </a:tc>
                <a:tc>
                  <a:txBody>
                    <a:bodyPr/>
                    <a:lstStyle/>
                    <a:p>
                      <a:pPr algn="ctr" fontAlgn="b"/>
                      <a:r>
                        <a:rPr lang="en-US" sz="1400" b="0" i="0" u="none" strike="noStrike">
                          <a:latin typeface="Verdana"/>
                        </a:rPr>
                        <a:t>81%</a:t>
                      </a:r>
                    </a:p>
                  </a:txBody>
                  <a:tcPr marL="12700" marR="12700" marT="12700" marB="0" anchor="ctr"/>
                </a:tc>
                <a:tc>
                  <a:txBody>
                    <a:bodyPr/>
                    <a:lstStyle/>
                    <a:p>
                      <a:pPr algn="ctr" fontAlgn="b"/>
                      <a:r>
                        <a:rPr lang="en-US" sz="1400" b="0" i="0" u="none" strike="noStrike" dirty="0">
                          <a:latin typeface="Verdana"/>
                        </a:rPr>
                        <a:t>57%</a:t>
                      </a:r>
                    </a:p>
                  </a:txBody>
                  <a:tcPr marL="12700" marR="12700" marT="12700" marB="0" anchor="ctr"/>
                </a:tc>
              </a:tr>
              <a:tr h="307108">
                <a:tc>
                  <a:txBody>
                    <a:bodyPr/>
                    <a:lstStyle/>
                    <a:p>
                      <a:pPr algn="ctr" fontAlgn="b"/>
                      <a:r>
                        <a:rPr lang="en-US" sz="1400" b="0" i="0" u="none" strike="noStrike" dirty="0" smtClean="0">
                          <a:latin typeface="Verdana"/>
                        </a:rPr>
                        <a:t>10-15</a:t>
                      </a:r>
                      <a:endParaRPr lang="en-US" sz="1400" b="0" i="0" u="none" strike="noStrike" dirty="0">
                        <a:latin typeface="Verdana"/>
                      </a:endParaRPr>
                    </a:p>
                  </a:txBody>
                  <a:tcPr marL="12700" marR="12700" marT="12700" marB="0" anchor="ctr"/>
                </a:tc>
                <a:tc>
                  <a:txBody>
                    <a:bodyPr/>
                    <a:lstStyle/>
                    <a:p>
                      <a:pPr algn="ctr" fontAlgn="b"/>
                      <a:r>
                        <a:rPr lang="en-US" sz="1400" b="0" i="0" u="none" strike="noStrike">
                          <a:latin typeface="Verdana"/>
                        </a:rPr>
                        <a:t>C</a:t>
                      </a:r>
                    </a:p>
                  </a:txBody>
                  <a:tcPr marL="12700" marR="12700" marT="12700" marB="0" anchor="ctr"/>
                </a:tc>
                <a:tc>
                  <a:txBody>
                    <a:bodyPr/>
                    <a:lstStyle/>
                    <a:p>
                      <a:pPr algn="ctr" fontAlgn="b"/>
                      <a:r>
                        <a:rPr lang="en-US" sz="1400" b="0" i="0" u="none" strike="noStrike">
                          <a:latin typeface="Verdana"/>
                        </a:rPr>
                        <a:t>45%</a:t>
                      </a:r>
                    </a:p>
                  </a:txBody>
                  <a:tcPr marL="12700" marR="12700" marT="12700" marB="0" anchor="ctr"/>
                </a:tc>
                <a:tc>
                  <a:txBody>
                    <a:bodyPr/>
                    <a:lstStyle/>
                    <a:p>
                      <a:pPr algn="ctr" fontAlgn="b"/>
                      <a:r>
                        <a:rPr lang="en-US" sz="1400" b="0" i="0" u="none" strike="noStrike" dirty="0">
                          <a:latin typeface="Verdana"/>
                        </a:rPr>
                        <a:t>35%</a:t>
                      </a:r>
                    </a:p>
                  </a:txBody>
                  <a:tcPr marL="12700" marR="12700" marT="12700" marB="0" anchor="ct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MELD or CTP score</a:t>
            </a:r>
            <a:endParaRPr lang="en-US" sz="3600" dirty="0"/>
          </a:p>
        </p:txBody>
      </p:sp>
      <p:sp>
        <p:nvSpPr>
          <p:cNvPr id="3" name="Content Placeholder 2"/>
          <p:cNvSpPr>
            <a:spLocks noGrp="1"/>
          </p:cNvSpPr>
          <p:nvPr>
            <p:ph idx="1"/>
          </p:nvPr>
        </p:nvSpPr>
        <p:spPr/>
        <p:txBody>
          <a:bodyPr>
            <a:noAutofit/>
          </a:bodyPr>
          <a:lstStyle/>
          <a:p>
            <a:pPr>
              <a:buNone/>
            </a:pPr>
            <a:r>
              <a:rPr lang="en-US" sz="2400" b="1" u="sng" dirty="0" smtClean="0"/>
              <a:t>CTP score: </a:t>
            </a:r>
          </a:p>
          <a:p>
            <a:r>
              <a:rPr lang="en-US" sz="2400" dirty="0" smtClean="0"/>
              <a:t>Easier </a:t>
            </a:r>
          </a:p>
          <a:p>
            <a:pPr lvl="1"/>
            <a:r>
              <a:rPr lang="en-US" sz="1800" dirty="0" smtClean="0"/>
              <a:t>Child A and B usually tolerate surgery well, Child C not</a:t>
            </a:r>
          </a:p>
          <a:p>
            <a:r>
              <a:rPr lang="en-US" sz="2100" dirty="0" smtClean="0"/>
              <a:t>Subjective</a:t>
            </a:r>
            <a:endParaRPr lang="en-US" sz="2700" b="1" u="sng" dirty="0" smtClean="0"/>
          </a:p>
          <a:p>
            <a:pPr>
              <a:buNone/>
            </a:pPr>
            <a:r>
              <a:rPr lang="en-US" sz="2400" b="1" u="sng" dirty="0" smtClean="0"/>
              <a:t>MELD score: </a:t>
            </a:r>
          </a:p>
          <a:p>
            <a:r>
              <a:rPr lang="en-US" sz="2400" dirty="0" smtClean="0"/>
              <a:t>Better discrimination</a:t>
            </a:r>
          </a:p>
          <a:p>
            <a:pPr lvl="1"/>
            <a:r>
              <a:rPr lang="en-US" sz="1800" dirty="0" smtClean="0"/>
              <a:t>Especially with sicker patients /higher scores</a:t>
            </a:r>
          </a:p>
          <a:p>
            <a:r>
              <a:rPr lang="en-US" sz="2400" dirty="0" smtClean="0"/>
              <a:t>Preferential for patients with kidney disease</a:t>
            </a:r>
          </a:p>
          <a:p>
            <a:pPr lvl="1"/>
            <a:r>
              <a:rPr lang="en-US" sz="2000" dirty="0" smtClean="0"/>
              <a:t>Patients on dialysis without liver disease have a MELD score = 20 </a:t>
            </a:r>
            <a:endParaRPr lang="en-US" sz="2400" b="1" u="sng" dirty="0" smtClean="0"/>
          </a:p>
          <a:p>
            <a:pPr>
              <a:buNone/>
            </a:pPr>
            <a:r>
              <a:rPr lang="en-US" sz="2400" b="1" u="sng" dirty="0" smtClean="0"/>
              <a:t>Other factors</a:t>
            </a:r>
          </a:p>
          <a:p>
            <a:r>
              <a:rPr lang="en-US" sz="2400" dirty="0" smtClean="0"/>
              <a:t>Portal hypertension, </a:t>
            </a:r>
            <a:r>
              <a:rPr lang="en-US" sz="2400" dirty="0" err="1" smtClean="0"/>
              <a:t>ascites</a:t>
            </a:r>
            <a:r>
              <a:rPr lang="en-US" sz="2400" dirty="0" smtClean="0"/>
              <a:t>, </a:t>
            </a:r>
            <a:r>
              <a:rPr lang="en-US" sz="2400" dirty="0" err="1" smtClean="0"/>
              <a:t>hyponatremia</a:t>
            </a:r>
            <a:r>
              <a:rPr lang="en-US" sz="2400" dirty="0" smtClean="0"/>
              <a:t>, </a:t>
            </a:r>
            <a:r>
              <a:rPr lang="en-US" sz="2400" u="sng" dirty="0" smtClean="0"/>
              <a:t>overall condition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resection</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764452" y="1600200"/>
            <a:ext cx="5744541" cy="4572000"/>
          </a:xfrm>
          <a:prstGeom prst="rect">
            <a:avLst/>
          </a:prstGeom>
        </p:spPr>
      </p:pic>
      <p:sp>
        <p:nvSpPr>
          <p:cNvPr id="5" name="Rectangle 4"/>
          <p:cNvSpPr/>
          <p:nvPr/>
        </p:nvSpPr>
        <p:spPr>
          <a:xfrm>
            <a:off x="4132791" y="1230868"/>
            <a:ext cx="1363624" cy="369332"/>
          </a:xfrm>
          <a:prstGeom prst="rect">
            <a:avLst/>
          </a:prstGeom>
        </p:spPr>
        <p:txBody>
          <a:bodyPr wrap="none">
            <a:spAutoFit/>
          </a:bodyPr>
          <a:lstStyle/>
          <a:p>
            <a:r>
              <a:rPr lang="en-US" dirty="0" err="1" smtClean="0"/>
              <a:t>Cantlie’s</a:t>
            </a:r>
            <a:r>
              <a:rPr lang="en-US" dirty="0" smtClean="0"/>
              <a:t> line </a:t>
            </a:r>
            <a:endParaRPr lang="en-US" dirty="0"/>
          </a:p>
        </p:txBody>
      </p:sp>
      <p:cxnSp>
        <p:nvCxnSpPr>
          <p:cNvPr id="7" name="Curved Connector 6"/>
          <p:cNvCxnSpPr/>
          <p:nvPr/>
        </p:nvCxnSpPr>
        <p:spPr>
          <a:xfrm rot="5400000">
            <a:off x="2775923" y="3788396"/>
            <a:ext cx="3909682" cy="71354"/>
          </a:xfrm>
          <a:prstGeom prst="curvedConnector3">
            <a:avLst>
              <a:gd name="adj1" fmla="val 50000"/>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Types of resection: Right </a:t>
            </a:r>
            <a:r>
              <a:rPr lang="en-US" sz="3600" dirty="0" err="1" smtClean="0"/>
              <a:t>H</a:t>
            </a:r>
            <a:r>
              <a:rPr lang="en-US" sz="3600" smtClean="0"/>
              <a:t>epatecomy</a:t>
            </a:r>
            <a:endParaRPr lang="en-US" sz="3600" dirty="0"/>
          </a:p>
        </p:txBody>
      </p:sp>
      <p:sp>
        <p:nvSpPr>
          <p:cNvPr id="3" name="Content Placeholder 2"/>
          <p:cNvSpPr>
            <a:spLocks noGrp="1"/>
          </p:cNvSpPr>
          <p:nvPr>
            <p:ph idx="1"/>
          </p:nvPr>
        </p:nvSpPr>
        <p:spPr/>
        <p:txBody>
          <a:bodyPr>
            <a:normAutofit/>
          </a:bodyPr>
          <a:lstStyle/>
          <a:p>
            <a:r>
              <a:rPr lang="en-US" sz="2400" b="1" dirty="0" smtClean="0"/>
              <a:t>Segments 5-8</a:t>
            </a:r>
          </a:p>
          <a:p>
            <a:pPr lvl="1"/>
            <a:r>
              <a:rPr lang="en-US" sz="2000" dirty="0" smtClean="0"/>
              <a:t>To the right of the MHV</a:t>
            </a:r>
          </a:p>
          <a:p>
            <a:r>
              <a:rPr lang="en-US" sz="2400" dirty="0" smtClean="0"/>
              <a:t>+/- Caudate lobe</a:t>
            </a:r>
          </a:p>
          <a:p>
            <a:r>
              <a:rPr lang="en-US" sz="2400" dirty="0" smtClean="0"/>
              <a:t>Anatomic</a:t>
            </a:r>
          </a:p>
          <a:p>
            <a:pPr lvl="1"/>
            <a:r>
              <a:rPr lang="en-US" sz="2000" dirty="0" smtClean="0"/>
              <a:t>MHV preserved</a:t>
            </a:r>
          </a:p>
          <a:p>
            <a:r>
              <a:rPr lang="en-US" sz="2400" dirty="0" smtClean="0"/>
              <a:t>Functional</a:t>
            </a:r>
          </a:p>
          <a:p>
            <a:pPr lvl="1"/>
            <a:r>
              <a:rPr lang="en-US" sz="2000" dirty="0" smtClean="0"/>
              <a:t>MHV </a:t>
            </a:r>
            <a:r>
              <a:rPr lang="en-US" sz="2000" dirty="0" err="1" smtClean="0"/>
              <a:t>resected</a:t>
            </a:r>
            <a:endParaRPr lang="en-US" sz="2000" dirty="0" smtClean="0"/>
          </a:p>
          <a:p>
            <a:r>
              <a:rPr lang="en-US" sz="2400" b="1" dirty="0" smtClean="0"/>
              <a:t>55-60% of liver volume</a:t>
            </a:r>
          </a:p>
          <a:p>
            <a:endParaRPr lang="en-US" sz="2400" dirty="0"/>
          </a:p>
        </p:txBody>
      </p:sp>
      <p:pic>
        <p:nvPicPr>
          <p:cNvPr id="4" name="Picture 3"/>
          <p:cNvPicPr>
            <a:picLocks noChangeAspect="1"/>
          </p:cNvPicPr>
          <p:nvPr/>
        </p:nvPicPr>
        <p:blipFill>
          <a:blip r:embed="rId2"/>
          <a:stretch>
            <a:fillRect/>
          </a:stretch>
        </p:blipFill>
        <p:spPr>
          <a:xfrm>
            <a:off x="4042265" y="2684644"/>
            <a:ext cx="5101735" cy="4060400"/>
          </a:xfrm>
          <a:prstGeom prst="rect">
            <a:avLst/>
          </a:prstGeom>
        </p:spPr>
      </p:pic>
      <p:sp>
        <p:nvSpPr>
          <p:cNvPr id="5" name="Oval 4"/>
          <p:cNvSpPr/>
          <p:nvPr/>
        </p:nvSpPr>
        <p:spPr>
          <a:xfrm>
            <a:off x="3819443" y="3255401"/>
            <a:ext cx="3030530" cy="3289878"/>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1303</TotalTime>
  <Words>2959</Words>
  <Application>Microsoft Macintosh PowerPoint</Application>
  <PresentationFormat>On-screen Show (4:3)</PresentationFormat>
  <Paragraphs>528</Paragraphs>
  <Slides>57</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Calibri</vt:lpstr>
      <vt:lpstr>Calibri Light</vt:lpstr>
      <vt:lpstr>ＭＳ Ｐゴシック</vt:lpstr>
      <vt:lpstr>Times New Roman</vt:lpstr>
      <vt:lpstr>Verdana</vt:lpstr>
      <vt:lpstr>Wingdings 3</vt:lpstr>
      <vt:lpstr>Arial</vt:lpstr>
      <vt:lpstr>Office Theme</vt:lpstr>
      <vt:lpstr>Liver Resection: Strategies to Protect the Remnant Liver after Major Hepatectomies  </vt:lpstr>
      <vt:lpstr>No conflict of interest</vt:lpstr>
      <vt:lpstr>Summary</vt:lpstr>
      <vt:lpstr>Case: Hepatecomy</vt:lpstr>
      <vt:lpstr>How sick is my patient?</vt:lpstr>
      <vt:lpstr>How sick is my patient?</vt:lpstr>
      <vt:lpstr>MELD or CTP score</vt:lpstr>
      <vt:lpstr>Types of resection</vt:lpstr>
      <vt:lpstr>Types of resection: Right Hepatecomy</vt:lpstr>
      <vt:lpstr>Types of resection: “Trisegmentectomy”</vt:lpstr>
      <vt:lpstr>Types of resection: Left Hepatectomy</vt:lpstr>
      <vt:lpstr>Types of resection: Left Lateral sectionectomy </vt:lpstr>
      <vt:lpstr>Assessment of the residual liver</vt:lpstr>
      <vt:lpstr>Assessment of the residual liver</vt:lpstr>
      <vt:lpstr>Liver function tests</vt:lpstr>
      <vt:lpstr>Dynamic liver function tests</vt:lpstr>
      <vt:lpstr>Dynamic liver function tests</vt:lpstr>
      <vt:lpstr>Lidocaine (MEGX) Test </vt:lpstr>
      <vt:lpstr>ICG clearance</vt:lpstr>
      <vt:lpstr>PowerPoint Presentation</vt:lpstr>
      <vt:lpstr>PowerPoint Presentation</vt:lpstr>
      <vt:lpstr>PowerPoint Presentation</vt:lpstr>
      <vt:lpstr>Safe liver resection</vt:lpstr>
      <vt:lpstr>What can we do?</vt:lpstr>
      <vt:lpstr>What can we do?</vt:lpstr>
      <vt:lpstr>Facilitate surgery</vt:lpstr>
      <vt:lpstr>Facilitate surgery: Low CVP</vt:lpstr>
      <vt:lpstr>Low CVP: Meta-analysis</vt:lpstr>
      <vt:lpstr>Low CVP: Meta-analysis</vt:lpstr>
      <vt:lpstr>Low CVP: Meta-analysis</vt:lpstr>
      <vt:lpstr>Low CVP: Meta-analysis</vt:lpstr>
      <vt:lpstr>Vascular occlusion</vt:lpstr>
      <vt:lpstr>Vascular occlusion: Pringle maneuver</vt:lpstr>
      <vt:lpstr>Vascular occlusion: Pringle maneuver</vt:lpstr>
      <vt:lpstr>Vascular occlusion</vt:lpstr>
      <vt:lpstr>Vascular occlusion</vt:lpstr>
      <vt:lpstr>Vascular occlusion</vt:lpstr>
      <vt:lpstr>Vascular occlusion</vt:lpstr>
      <vt:lpstr>Do inhalational anesthetics protect?</vt:lpstr>
      <vt:lpstr>Inhalational anesthetics / Post-conditioning</vt:lpstr>
      <vt:lpstr>Inhalational anesthetics / Post-conditioning</vt:lpstr>
      <vt:lpstr>Inhalational anesthetics protect?</vt:lpstr>
      <vt:lpstr>Lessons learned from  Living Donor Liver Transplants</vt:lpstr>
      <vt:lpstr>Hepatic artery buffer response </vt:lpstr>
      <vt:lpstr>Increased Splanchnic Flow “Splanchnic Steal”</vt:lpstr>
      <vt:lpstr> HA dilation with adenosin increases lidocaine metabolism (monoethylglycinxylidide - MEGX)       HEPATOLOGY 2003;37:385</vt:lpstr>
      <vt:lpstr>Effect of Vasopressin levels in liver failure</vt:lpstr>
      <vt:lpstr>Splenic artery ligation Now also for hepatectomy?</vt:lpstr>
      <vt:lpstr>ALPPS</vt:lpstr>
      <vt:lpstr>PowerPoint Presentation</vt:lpstr>
      <vt:lpstr>N-Acetylcysteine</vt:lpstr>
      <vt:lpstr>N-Acetylcysteine for liver Tx</vt:lpstr>
      <vt:lpstr>N-Acetylcysteine for liver Tx</vt:lpstr>
      <vt:lpstr>N-Acetylcysteine for liver Tx</vt:lpstr>
      <vt:lpstr>N-Acetylcysteine for liver resections?</vt:lpstr>
      <vt:lpstr>What can we do?</vt:lpstr>
      <vt:lpstr>Thank you</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Liver Resection: Strategies to Protect the Remnant Liver after Major Hepatectomies  </dc:title>
  <dc:creator>wagener</dc:creator>
  <cp:lastModifiedBy>Microsoft Office User</cp:lastModifiedBy>
  <cp:revision>103</cp:revision>
  <dcterms:created xsi:type="dcterms:W3CDTF">2018-04-30T18:23:34Z</dcterms:created>
  <dcterms:modified xsi:type="dcterms:W3CDTF">2018-05-01T15:11:09Z</dcterms:modified>
</cp:coreProperties>
</file>