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6" r:id="rId1"/>
  </p:sldMasterIdLst>
  <p:notesMasterIdLst>
    <p:notesMasterId r:id="rId47"/>
  </p:notesMasterIdLst>
  <p:sldIdLst>
    <p:sldId id="256" r:id="rId2"/>
    <p:sldId id="369" r:id="rId3"/>
    <p:sldId id="418" r:id="rId4"/>
    <p:sldId id="419" r:id="rId5"/>
    <p:sldId id="420" r:id="rId6"/>
    <p:sldId id="421" r:id="rId7"/>
    <p:sldId id="422" r:id="rId8"/>
    <p:sldId id="423" r:id="rId9"/>
    <p:sldId id="371" r:id="rId10"/>
    <p:sldId id="367" r:id="rId11"/>
    <p:sldId id="372" r:id="rId12"/>
    <p:sldId id="424" r:id="rId13"/>
    <p:sldId id="425" r:id="rId14"/>
    <p:sldId id="426" r:id="rId15"/>
    <p:sldId id="427" r:id="rId16"/>
    <p:sldId id="428" r:id="rId17"/>
    <p:sldId id="429" r:id="rId18"/>
    <p:sldId id="430" r:id="rId19"/>
    <p:sldId id="431" r:id="rId20"/>
    <p:sldId id="432" r:id="rId21"/>
    <p:sldId id="433" r:id="rId22"/>
    <p:sldId id="262" r:id="rId23"/>
    <p:sldId id="265" r:id="rId24"/>
    <p:sldId id="434" r:id="rId25"/>
    <p:sldId id="436" r:id="rId26"/>
    <p:sldId id="435" r:id="rId27"/>
    <p:sldId id="437" r:id="rId28"/>
    <p:sldId id="438" r:id="rId29"/>
    <p:sldId id="439" r:id="rId30"/>
    <p:sldId id="440" r:id="rId31"/>
    <p:sldId id="441" r:id="rId32"/>
    <p:sldId id="442" r:id="rId33"/>
    <p:sldId id="443" r:id="rId34"/>
    <p:sldId id="446" r:id="rId35"/>
    <p:sldId id="444" r:id="rId36"/>
    <p:sldId id="447" r:id="rId37"/>
    <p:sldId id="445" r:id="rId38"/>
    <p:sldId id="448" r:id="rId39"/>
    <p:sldId id="449" r:id="rId40"/>
    <p:sldId id="450" r:id="rId41"/>
    <p:sldId id="451" r:id="rId42"/>
    <p:sldId id="452" r:id="rId43"/>
    <p:sldId id="453" r:id="rId44"/>
    <p:sldId id="454" r:id="rId45"/>
    <p:sldId id="458" r:id="rId46"/>
  </p:sldIdLst>
  <p:sldSz cx="13004800" cy="9753600"/>
  <p:notesSz cx="6858000" cy="9144000"/>
  <p:defaultTextStyle>
    <a:lvl1pPr algn="ctr" defTabSz="584200">
      <a:defRPr sz="4200">
        <a:latin typeface="+mj-lt"/>
        <a:ea typeface="+mj-ea"/>
        <a:cs typeface="+mj-cs"/>
        <a:sym typeface="Gill Sans"/>
      </a:defRPr>
    </a:lvl1pPr>
    <a:lvl2pPr indent="342900" algn="ctr" defTabSz="584200">
      <a:defRPr sz="4200">
        <a:latin typeface="+mj-lt"/>
        <a:ea typeface="+mj-ea"/>
        <a:cs typeface="+mj-cs"/>
        <a:sym typeface="Gill Sans"/>
      </a:defRPr>
    </a:lvl2pPr>
    <a:lvl3pPr indent="685800" algn="ctr" defTabSz="584200">
      <a:defRPr sz="4200">
        <a:latin typeface="+mj-lt"/>
        <a:ea typeface="+mj-ea"/>
        <a:cs typeface="+mj-cs"/>
        <a:sym typeface="Gill Sans"/>
      </a:defRPr>
    </a:lvl3pPr>
    <a:lvl4pPr indent="1028700" algn="ctr" defTabSz="584200">
      <a:defRPr sz="4200">
        <a:latin typeface="+mj-lt"/>
        <a:ea typeface="+mj-ea"/>
        <a:cs typeface="+mj-cs"/>
        <a:sym typeface="Gill Sans"/>
      </a:defRPr>
    </a:lvl4pPr>
    <a:lvl5pPr indent="1371600" algn="ctr" defTabSz="584200">
      <a:defRPr sz="4200">
        <a:latin typeface="+mj-lt"/>
        <a:ea typeface="+mj-ea"/>
        <a:cs typeface="+mj-cs"/>
        <a:sym typeface="Gill Sans"/>
      </a:defRPr>
    </a:lvl5pPr>
    <a:lvl6pPr indent="1714500" algn="ctr" defTabSz="584200">
      <a:defRPr sz="4200">
        <a:latin typeface="+mj-lt"/>
        <a:ea typeface="+mj-ea"/>
        <a:cs typeface="+mj-cs"/>
        <a:sym typeface="Gill Sans"/>
      </a:defRPr>
    </a:lvl6pPr>
    <a:lvl7pPr indent="2057400" algn="ctr" defTabSz="584200">
      <a:defRPr sz="4200">
        <a:latin typeface="+mj-lt"/>
        <a:ea typeface="+mj-ea"/>
        <a:cs typeface="+mj-cs"/>
        <a:sym typeface="Gill Sans"/>
      </a:defRPr>
    </a:lvl7pPr>
    <a:lvl8pPr indent="2400300" algn="ctr" defTabSz="584200">
      <a:defRPr sz="4200">
        <a:latin typeface="+mj-lt"/>
        <a:ea typeface="+mj-ea"/>
        <a:cs typeface="+mj-cs"/>
        <a:sym typeface="Gill Sans"/>
      </a:defRPr>
    </a:lvl8pPr>
    <a:lvl9pPr indent="2743200" algn="ctr" defTabSz="584200">
      <a:defRPr sz="4200">
        <a:latin typeface="+mj-lt"/>
        <a:ea typeface="+mj-ea"/>
        <a:cs typeface="+mj-cs"/>
        <a:sym typeface="Gill Sans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D51ADE6A-740E-44AE-83CC-AE7238B6C88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4A9BC294-FFE2-49D5-8D69-9E1BD2C41BD5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BBFC77FB-9ED0-4EC9-95AA-A1379042E64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3DC5C2F9-1CAC-4260-A1DD-9FCDBB87749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720" autoAdjust="0"/>
  </p:normalViewPr>
  <p:slideViewPr>
    <p:cSldViewPr snapToGrid="0">
      <p:cViewPr varScale="1">
        <p:scale>
          <a:sx n="42" d="100"/>
          <a:sy n="42" d="100"/>
        </p:scale>
        <p:origin x="1470" y="66"/>
      </p:cViewPr>
      <p:guideLst>
        <p:guide orient="horz" pos="3072"/>
        <p:guide pos="4096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41B2D2-97AD-7A4B-87DA-DBAD99B72022}" type="doc">
      <dgm:prSet loTypeId="urn:microsoft.com/office/officeart/2005/8/layout/vList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FDEC800-7D70-1547-A4ED-49C4ABC7A44F}">
      <dgm:prSet phldrT="[Text]"/>
      <dgm:spPr/>
      <dgm:t>
        <a:bodyPr/>
        <a:lstStyle/>
        <a:p>
          <a:r>
            <a:rPr lang="en-US" dirty="0"/>
            <a:t>Decrease preload</a:t>
          </a:r>
        </a:p>
      </dgm:t>
    </dgm:pt>
    <dgm:pt modelId="{E0CE87D6-F071-0548-A912-CBC98DD1C0F4}" type="parTrans" cxnId="{F86D475F-8C1A-9442-9882-3DAD007D43B0}">
      <dgm:prSet/>
      <dgm:spPr/>
      <dgm:t>
        <a:bodyPr/>
        <a:lstStyle/>
        <a:p>
          <a:endParaRPr lang="en-US"/>
        </a:p>
      </dgm:t>
    </dgm:pt>
    <dgm:pt modelId="{EBD6421C-FFA2-AC49-8089-DCDACF67FDD0}" type="sibTrans" cxnId="{F86D475F-8C1A-9442-9882-3DAD007D43B0}">
      <dgm:prSet/>
      <dgm:spPr/>
      <dgm:t>
        <a:bodyPr/>
        <a:lstStyle/>
        <a:p>
          <a:endParaRPr lang="en-US"/>
        </a:p>
      </dgm:t>
    </dgm:pt>
    <dgm:pt modelId="{F17DBA82-C606-1246-8C15-1C90C67C4D22}">
      <dgm:prSet phldrT="[Text]"/>
      <dgm:spPr/>
      <dgm:t>
        <a:bodyPr/>
        <a:lstStyle/>
        <a:p>
          <a:r>
            <a:rPr lang="en-US" dirty="0"/>
            <a:t>PPV, Venodilation with induction</a:t>
          </a:r>
        </a:p>
      </dgm:t>
    </dgm:pt>
    <dgm:pt modelId="{63371BC6-5A5B-5148-8B93-A64E84BCC659}" type="parTrans" cxnId="{19AE79FC-7A3E-E444-BAAB-AE548D21395A}">
      <dgm:prSet/>
      <dgm:spPr/>
      <dgm:t>
        <a:bodyPr/>
        <a:lstStyle/>
        <a:p>
          <a:endParaRPr lang="en-US"/>
        </a:p>
      </dgm:t>
    </dgm:pt>
    <dgm:pt modelId="{130262D8-42EF-0447-A1CE-6D5A735A7EA4}" type="sibTrans" cxnId="{19AE79FC-7A3E-E444-BAAB-AE548D21395A}">
      <dgm:prSet/>
      <dgm:spPr/>
      <dgm:t>
        <a:bodyPr/>
        <a:lstStyle/>
        <a:p>
          <a:endParaRPr lang="en-US"/>
        </a:p>
      </dgm:t>
    </dgm:pt>
    <dgm:pt modelId="{3B139B43-999E-E047-BB82-C80643E1961F}">
      <dgm:prSet phldrT="[Text]"/>
      <dgm:spPr/>
      <dgm:t>
        <a:bodyPr/>
        <a:lstStyle/>
        <a:p>
          <a:r>
            <a:rPr lang="en-US" dirty="0"/>
            <a:t>Increase preload</a:t>
          </a:r>
        </a:p>
      </dgm:t>
    </dgm:pt>
    <dgm:pt modelId="{7B2B5F5D-6FF3-4A4D-AF04-37DE009A4160}" type="parTrans" cxnId="{EA198FBA-DF61-874A-B116-847E12DE3B8B}">
      <dgm:prSet/>
      <dgm:spPr/>
      <dgm:t>
        <a:bodyPr/>
        <a:lstStyle/>
        <a:p>
          <a:endParaRPr lang="en-US"/>
        </a:p>
      </dgm:t>
    </dgm:pt>
    <dgm:pt modelId="{B10EA5A6-C95E-8E48-9849-2770F25E0AD0}" type="sibTrans" cxnId="{EA198FBA-DF61-874A-B116-847E12DE3B8B}">
      <dgm:prSet/>
      <dgm:spPr/>
      <dgm:t>
        <a:bodyPr/>
        <a:lstStyle/>
        <a:p>
          <a:endParaRPr lang="en-US"/>
        </a:p>
      </dgm:t>
    </dgm:pt>
    <dgm:pt modelId="{B6DE538A-1F8E-9143-BC0C-77295E97C229}">
      <dgm:prSet phldrT="[Text]"/>
      <dgm:spPr/>
      <dgm:t>
        <a:bodyPr/>
        <a:lstStyle/>
        <a:p>
          <a:r>
            <a:rPr lang="en-US" dirty="0"/>
            <a:t>Inadvertent fluids, Trendelenburg position for line placement</a:t>
          </a:r>
        </a:p>
      </dgm:t>
    </dgm:pt>
    <dgm:pt modelId="{439A09C4-E38A-7C44-B1B9-5274B6550300}" type="parTrans" cxnId="{8671039F-F5EE-A242-A1BA-9705A454B3BA}">
      <dgm:prSet/>
      <dgm:spPr/>
      <dgm:t>
        <a:bodyPr/>
        <a:lstStyle/>
        <a:p>
          <a:endParaRPr lang="en-US"/>
        </a:p>
      </dgm:t>
    </dgm:pt>
    <dgm:pt modelId="{3A03E77A-691A-7A4F-8327-309F0C1B0DD9}" type="sibTrans" cxnId="{8671039F-F5EE-A242-A1BA-9705A454B3BA}">
      <dgm:prSet/>
      <dgm:spPr/>
      <dgm:t>
        <a:bodyPr/>
        <a:lstStyle/>
        <a:p>
          <a:endParaRPr lang="en-US"/>
        </a:p>
      </dgm:t>
    </dgm:pt>
    <dgm:pt modelId="{0CD428E8-CD68-6A41-8B22-F6BABE415CD0}" type="pres">
      <dgm:prSet presAssocID="{B341B2D2-97AD-7A4B-87DA-DBAD99B72022}" presName="linear" presStyleCnt="0">
        <dgm:presLayoutVars>
          <dgm:animLvl val="lvl"/>
          <dgm:resizeHandles val="exact"/>
        </dgm:presLayoutVars>
      </dgm:prSet>
      <dgm:spPr/>
    </dgm:pt>
    <dgm:pt modelId="{BF5F9DAD-51FA-CB45-ACA6-0C10DC8743F5}" type="pres">
      <dgm:prSet presAssocID="{4FDEC800-7D70-1547-A4ED-49C4ABC7A44F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C6548646-FA29-5342-A0B7-C48E498BC492}" type="pres">
      <dgm:prSet presAssocID="{4FDEC800-7D70-1547-A4ED-49C4ABC7A44F}" presName="childText" presStyleLbl="revTx" presStyleIdx="0" presStyleCnt="2">
        <dgm:presLayoutVars>
          <dgm:bulletEnabled val="1"/>
        </dgm:presLayoutVars>
      </dgm:prSet>
      <dgm:spPr/>
    </dgm:pt>
    <dgm:pt modelId="{C2E370A5-25BA-9B42-8776-D0C53006AF9C}" type="pres">
      <dgm:prSet presAssocID="{3B139B43-999E-E047-BB82-C80643E1961F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311F873A-7304-694C-8A62-BA313997A231}" type="pres">
      <dgm:prSet presAssocID="{3B139B43-999E-E047-BB82-C80643E1961F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CCE7E039-7E04-7341-BFF0-E43607B60CA7}" type="presOf" srcId="{4FDEC800-7D70-1547-A4ED-49C4ABC7A44F}" destId="{BF5F9DAD-51FA-CB45-ACA6-0C10DC8743F5}" srcOrd="0" destOrd="0" presId="urn:microsoft.com/office/officeart/2005/8/layout/vList2"/>
    <dgm:cxn modelId="{F86D475F-8C1A-9442-9882-3DAD007D43B0}" srcId="{B341B2D2-97AD-7A4B-87DA-DBAD99B72022}" destId="{4FDEC800-7D70-1547-A4ED-49C4ABC7A44F}" srcOrd="0" destOrd="0" parTransId="{E0CE87D6-F071-0548-A912-CBC98DD1C0F4}" sibTransId="{EBD6421C-FFA2-AC49-8089-DCDACF67FDD0}"/>
    <dgm:cxn modelId="{92538357-9FBA-1A4B-8723-B3FE5895208D}" type="presOf" srcId="{3B139B43-999E-E047-BB82-C80643E1961F}" destId="{C2E370A5-25BA-9B42-8776-D0C53006AF9C}" srcOrd="0" destOrd="0" presId="urn:microsoft.com/office/officeart/2005/8/layout/vList2"/>
    <dgm:cxn modelId="{D8DEAB80-031A-1A4D-B4C4-22D6EC0946EF}" type="presOf" srcId="{B6DE538A-1F8E-9143-BC0C-77295E97C229}" destId="{311F873A-7304-694C-8A62-BA313997A231}" srcOrd="0" destOrd="0" presId="urn:microsoft.com/office/officeart/2005/8/layout/vList2"/>
    <dgm:cxn modelId="{8671039F-F5EE-A242-A1BA-9705A454B3BA}" srcId="{3B139B43-999E-E047-BB82-C80643E1961F}" destId="{B6DE538A-1F8E-9143-BC0C-77295E97C229}" srcOrd="0" destOrd="0" parTransId="{439A09C4-E38A-7C44-B1B9-5274B6550300}" sibTransId="{3A03E77A-691A-7A4F-8327-309F0C1B0DD9}"/>
    <dgm:cxn modelId="{EA198FBA-DF61-874A-B116-847E12DE3B8B}" srcId="{B341B2D2-97AD-7A4B-87DA-DBAD99B72022}" destId="{3B139B43-999E-E047-BB82-C80643E1961F}" srcOrd="1" destOrd="0" parTransId="{7B2B5F5D-6FF3-4A4D-AF04-37DE009A4160}" sibTransId="{B10EA5A6-C95E-8E48-9849-2770F25E0AD0}"/>
    <dgm:cxn modelId="{DD792CD7-1830-D14E-AC1D-F2FCE0583C60}" type="presOf" srcId="{F17DBA82-C606-1246-8C15-1C90C67C4D22}" destId="{C6548646-FA29-5342-A0B7-C48E498BC492}" srcOrd="0" destOrd="0" presId="urn:microsoft.com/office/officeart/2005/8/layout/vList2"/>
    <dgm:cxn modelId="{A900B1F4-C04A-8C45-8BCC-6A122BAF309E}" type="presOf" srcId="{B341B2D2-97AD-7A4B-87DA-DBAD99B72022}" destId="{0CD428E8-CD68-6A41-8B22-F6BABE415CD0}" srcOrd="0" destOrd="0" presId="urn:microsoft.com/office/officeart/2005/8/layout/vList2"/>
    <dgm:cxn modelId="{19AE79FC-7A3E-E444-BAAB-AE548D21395A}" srcId="{4FDEC800-7D70-1547-A4ED-49C4ABC7A44F}" destId="{F17DBA82-C606-1246-8C15-1C90C67C4D22}" srcOrd="0" destOrd="0" parTransId="{63371BC6-5A5B-5148-8B93-A64E84BCC659}" sibTransId="{130262D8-42EF-0447-A1CE-6D5A735A7EA4}"/>
    <dgm:cxn modelId="{C3DCB096-E37D-AE45-8136-CED5904D45DF}" type="presParOf" srcId="{0CD428E8-CD68-6A41-8B22-F6BABE415CD0}" destId="{BF5F9DAD-51FA-CB45-ACA6-0C10DC8743F5}" srcOrd="0" destOrd="0" presId="urn:microsoft.com/office/officeart/2005/8/layout/vList2"/>
    <dgm:cxn modelId="{46244611-0F9D-9940-AA9C-F0DD530D5F8B}" type="presParOf" srcId="{0CD428E8-CD68-6A41-8B22-F6BABE415CD0}" destId="{C6548646-FA29-5342-A0B7-C48E498BC492}" srcOrd="1" destOrd="0" presId="urn:microsoft.com/office/officeart/2005/8/layout/vList2"/>
    <dgm:cxn modelId="{AAF10743-8463-B548-AD35-3B0B1940EEE6}" type="presParOf" srcId="{0CD428E8-CD68-6A41-8B22-F6BABE415CD0}" destId="{C2E370A5-25BA-9B42-8776-D0C53006AF9C}" srcOrd="2" destOrd="0" presId="urn:microsoft.com/office/officeart/2005/8/layout/vList2"/>
    <dgm:cxn modelId="{E824A9D7-D95B-1C42-8ED4-FA5B8DA91261}" type="presParOf" srcId="{0CD428E8-CD68-6A41-8B22-F6BABE415CD0}" destId="{311F873A-7304-694C-8A62-BA313997A231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EB5C834-012F-B94A-8F0E-B417CFCBF19A}" type="doc">
      <dgm:prSet loTypeId="urn:microsoft.com/office/officeart/2005/8/layout/arrow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3079D0F-66F0-4349-8A12-A3CB1633C079}">
      <dgm:prSet phldrT="[Text]"/>
      <dgm:spPr/>
      <dgm:t>
        <a:bodyPr/>
        <a:lstStyle/>
        <a:p>
          <a:r>
            <a:rPr lang="en-US" dirty="0"/>
            <a:t>Systemic BP</a:t>
          </a:r>
        </a:p>
      </dgm:t>
    </dgm:pt>
    <dgm:pt modelId="{26348D98-3DFE-F84B-9DD0-7A47E57E5003}" type="parTrans" cxnId="{97F8E2EE-3A71-6641-B497-28776E31C103}">
      <dgm:prSet/>
      <dgm:spPr/>
      <dgm:t>
        <a:bodyPr/>
        <a:lstStyle/>
        <a:p>
          <a:endParaRPr lang="en-US"/>
        </a:p>
      </dgm:t>
    </dgm:pt>
    <dgm:pt modelId="{4E6E6A23-1F2C-2443-83A8-67919AB92E7C}" type="sibTrans" cxnId="{97F8E2EE-3A71-6641-B497-28776E31C103}">
      <dgm:prSet/>
      <dgm:spPr/>
      <dgm:t>
        <a:bodyPr/>
        <a:lstStyle/>
        <a:p>
          <a:endParaRPr lang="en-US"/>
        </a:p>
      </dgm:t>
    </dgm:pt>
    <dgm:pt modelId="{BFC18FBB-A0AB-4B4C-981F-DA5F0E59BEED}">
      <dgm:prSet phldrT="[Text]"/>
      <dgm:spPr/>
      <dgm:t>
        <a:bodyPr/>
        <a:lstStyle/>
        <a:p>
          <a:r>
            <a:rPr lang="en-US" dirty="0"/>
            <a:t>Pulmonary vascular resistance</a:t>
          </a:r>
        </a:p>
      </dgm:t>
    </dgm:pt>
    <dgm:pt modelId="{B9975B01-0E59-A34B-A247-1C20A19F270A}" type="parTrans" cxnId="{ED45EF17-8F0A-F040-82FE-3926DCC79369}">
      <dgm:prSet/>
      <dgm:spPr/>
      <dgm:t>
        <a:bodyPr/>
        <a:lstStyle/>
        <a:p>
          <a:endParaRPr lang="en-US"/>
        </a:p>
      </dgm:t>
    </dgm:pt>
    <dgm:pt modelId="{344995C5-9A2D-8A43-9457-0BD9807D2D54}" type="sibTrans" cxnId="{ED45EF17-8F0A-F040-82FE-3926DCC79369}">
      <dgm:prSet/>
      <dgm:spPr/>
      <dgm:t>
        <a:bodyPr/>
        <a:lstStyle/>
        <a:p>
          <a:endParaRPr lang="en-US"/>
        </a:p>
      </dgm:t>
    </dgm:pt>
    <dgm:pt modelId="{8F04D91F-30C4-614D-A213-31A6DBFCE58A}" type="pres">
      <dgm:prSet presAssocID="{8EB5C834-012F-B94A-8F0E-B417CFCBF19A}" presName="compositeShape" presStyleCnt="0">
        <dgm:presLayoutVars>
          <dgm:chMax val="2"/>
          <dgm:dir/>
          <dgm:resizeHandles val="exact"/>
        </dgm:presLayoutVars>
      </dgm:prSet>
      <dgm:spPr/>
    </dgm:pt>
    <dgm:pt modelId="{F5B13251-9854-B444-A9E0-74BEE8EBAF3F}" type="pres">
      <dgm:prSet presAssocID="{C3079D0F-66F0-4349-8A12-A3CB1633C079}" presName="upArrow" presStyleLbl="node1" presStyleIdx="0" presStyleCnt="2"/>
      <dgm:spPr/>
    </dgm:pt>
    <dgm:pt modelId="{C61B2106-905C-3F48-A110-6E68C6784B5A}" type="pres">
      <dgm:prSet presAssocID="{C3079D0F-66F0-4349-8A12-A3CB1633C079}" presName="upArrowText" presStyleLbl="revTx" presStyleIdx="0" presStyleCnt="2">
        <dgm:presLayoutVars>
          <dgm:chMax val="0"/>
          <dgm:bulletEnabled val="1"/>
        </dgm:presLayoutVars>
      </dgm:prSet>
      <dgm:spPr/>
    </dgm:pt>
    <dgm:pt modelId="{EA1D6CCC-7CD9-FA45-B36D-B8F984A381F1}" type="pres">
      <dgm:prSet presAssocID="{BFC18FBB-A0AB-4B4C-981F-DA5F0E59BEED}" presName="downArrow" presStyleLbl="node1" presStyleIdx="1" presStyleCnt="2"/>
      <dgm:spPr/>
    </dgm:pt>
    <dgm:pt modelId="{F64CEF41-DFF0-4548-B7C6-E6B5C8107194}" type="pres">
      <dgm:prSet presAssocID="{BFC18FBB-A0AB-4B4C-981F-DA5F0E59BEED}" presName="downArrowText" presStyleLbl="revTx" presStyleIdx="1" presStyleCnt="2">
        <dgm:presLayoutVars>
          <dgm:chMax val="0"/>
          <dgm:bulletEnabled val="1"/>
        </dgm:presLayoutVars>
      </dgm:prSet>
      <dgm:spPr/>
    </dgm:pt>
  </dgm:ptLst>
  <dgm:cxnLst>
    <dgm:cxn modelId="{ED45EF17-8F0A-F040-82FE-3926DCC79369}" srcId="{8EB5C834-012F-B94A-8F0E-B417CFCBF19A}" destId="{BFC18FBB-A0AB-4B4C-981F-DA5F0E59BEED}" srcOrd="1" destOrd="0" parTransId="{B9975B01-0E59-A34B-A247-1C20A19F270A}" sibTransId="{344995C5-9A2D-8A43-9457-0BD9807D2D54}"/>
    <dgm:cxn modelId="{F8AC877F-EC75-9D41-B7AD-29DCCB3B334C}" type="presOf" srcId="{BFC18FBB-A0AB-4B4C-981F-DA5F0E59BEED}" destId="{F64CEF41-DFF0-4548-B7C6-E6B5C8107194}" srcOrd="0" destOrd="0" presId="urn:microsoft.com/office/officeart/2005/8/layout/arrow4"/>
    <dgm:cxn modelId="{8EECFBA8-2132-F244-82B8-67F2EB7C289D}" type="presOf" srcId="{8EB5C834-012F-B94A-8F0E-B417CFCBF19A}" destId="{8F04D91F-30C4-614D-A213-31A6DBFCE58A}" srcOrd="0" destOrd="0" presId="urn:microsoft.com/office/officeart/2005/8/layout/arrow4"/>
    <dgm:cxn modelId="{994803DB-6662-0146-9499-0C4AC1958A38}" type="presOf" srcId="{C3079D0F-66F0-4349-8A12-A3CB1633C079}" destId="{C61B2106-905C-3F48-A110-6E68C6784B5A}" srcOrd="0" destOrd="0" presId="urn:microsoft.com/office/officeart/2005/8/layout/arrow4"/>
    <dgm:cxn modelId="{97F8E2EE-3A71-6641-B497-28776E31C103}" srcId="{8EB5C834-012F-B94A-8F0E-B417CFCBF19A}" destId="{C3079D0F-66F0-4349-8A12-A3CB1633C079}" srcOrd="0" destOrd="0" parTransId="{26348D98-3DFE-F84B-9DD0-7A47E57E5003}" sibTransId="{4E6E6A23-1F2C-2443-83A8-67919AB92E7C}"/>
    <dgm:cxn modelId="{ADC9D74A-2B00-E047-A167-35F42AC84248}" type="presParOf" srcId="{8F04D91F-30C4-614D-A213-31A6DBFCE58A}" destId="{F5B13251-9854-B444-A9E0-74BEE8EBAF3F}" srcOrd="0" destOrd="0" presId="urn:microsoft.com/office/officeart/2005/8/layout/arrow4"/>
    <dgm:cxn modelId="{4757DE24-E39A-8647-9730-49EE2B8229D2}" type="presParOf" srcId="{8F04D91F-30C4-614D-A213-31A6DBFCE58A}" destId="{C61B2106-905C-3F48-A110-6E68C6784B5A}" srcOrd="1" destOrd="0" presId="urn:microsoft.com/office/officeart/2005/8/layout/arrow4"/>
    <dgm:cxn modelId="{8EB602E9-91C5-7944-B80A-0178A10012E4}" type="presParOf" srcId="{8F04D91F-30C4-614D-A213-31A6DBFCE58A}" destId="{EA1D6CCC-7CD9-FA45-B36D-B8F984A381F1}" srcOrd="2" destOrd="0" presId="urn:microsoft.com/office/officeart/2005/8/layout/arrow4"/>
    <dgm:cxn modelId="{33C9288C-4DFB-6E4F-BC50-4B7E2AAE49B6}" type="presParOf" srcId="{8F04D91F-30C4-614D-A213-31A6DBFCE58A}" destId="{F64CEF41-DFF0-4548-B7C6-E6B5C8107194}" srcOrd="3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40A8140-8200-1F40-9C4D-090946273EF4}" type="doc">
      <dgm:prSet loTypeId="urn:microsoft.com/office/officeart/2005/8/layout/matrix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F70F068-86EB-0344-BB8E-6DD940ACE156}">
      <dgm:prSet phldrT="[Text]" custT="1"/>
      <dgm:spPr/>
      <dgm:t>
        <a:bodyPr/>
        <a:lstStyle/>
        <a:p>
          <a:r>
            <a:rPr lang="en-US" sz="9600" b="1" dirty="0">
              <a:solidFill>
                <a:srgbClr val="800000"/>
              </a:solidFill>
            </a:rPr>
            <a:t>EPINEPHRINE</a:t>
          </a:r>
        </a:p>
      </dgm:t>
    </dgm:pt>
    <dgm:pt modelId="{0EC4D9DC-4F37-934B-AEB7-5D1BDE84A275}" type="parTrans" cxnId="{4DF1478B-D3B3-0345-B0EF-82DED42D901A}">
      <dgm:prSet/>
      <dgm:spPr/>
      <dgm:t>
        <a:bodyPr/>
        <a:lstStyle/>
        <a:p>
          <a:endParaRPr lang="en-US"/>
        </a:p>
      </dgm:t>
    </dgm:pt>
    <dgm:pt modelId="{29EFEEF5-1484-5042-BCD2-BCC83B5E3EB4}" type="sibTrans" cxnId="{4DF1478B-D3B3-0345-B0EF-82DED42D901A}">
      <dgm:prSet/>
      <dgm:spPr/>
      <dgm:t>
        <a:bodyPr/>
        <a:lstStyle/>
        <a:p>
          <a:endParaRPr lang="en-US"/>
        </a:p>
      </dgm:t>
    </dgm:pt>
    <dgm:pt modelId="{5C7332D0-2C5F-6C4E-9360-03C7B8A945CD}">
      <dgm:prSet phldrT="[Text]" phldr="1"/>
      <dgm:spPr/>
      <dgm:t>
        <a:bodyPr/>
        <a:lstStyle/>
        <a:p>
          <a:endParaRPr lang="en-US" dirty="0"/>
        </a:p>
      </dgm:t>
    </dgm:pt>
    <dgm:pt modelId="{A859A810-8EC5-DA49-A840-105B4C93BA82}" type="parTrans" cxnId="{5CE47C1E-29CC-4D47-B2E6-32188106870B}">
      <dgm:prSet/>
      <dgm:spPr/>
      <dgm:t>
        <a:bodyPr/>
        <a:lstStyle/>
        <a:p>
          <a:endParaRPr lang="en-US"/>
        </a:p>
      </dgm:t>
    </dgm:pt>
    <dgm:pt modelId="{170BD2E7-6479-B443-A175-3171A8468ABD}" type="sibTrans" cxnId="{5CE47C1E-29CC-4D47-B2E6-32188106870B}">
      <dgm:prSet/>
      <dgm:spPr/>
      <dgm:t>
        <a:bodyPr/>
        <a:lstStyle/>
        <a:p>
          <a:endParaRPr lang="en-US"/>
        </a:p>
      </dgm:t>
    </dgm:pt>
    <dgm:pt modelId="{972DE591-06A8-3246-AD8E-41C34AFED875}">
      <dgm:prSet phldrT="[Text]" phldr="1"/>
      <dgm:spPr/>
      <dgm:t>
        <a:bodyPr/>
        <a:lstStyle/>
        <a:p>
          <a:endParaRPr lang="en-US" dirty="0"/>
        </a:p>
      </dgm:t>
    </dgm:pt>
    <dgm:pt modelId="{550B57E3-E987-544A-B9E5-6C50B04D789F}" type="parTrans" cxnId="{12841349-BC2B-BD4A-B55F-E8DF403B09F4}">
      <dgm:prSet/>
      <dgm:spPr/>
      <dgm:t>
        <a:bodyPr/>
        <a:lstStyle/>
        <a:p>
          <a:endParaRPr lang="en-US"/>
        </a:p>
      </dgm:t>
    </dgm:pt>
    <dgm:pt modelId="{3BAEB960-6F63-D64D-AFF1-6A64D651F454}" type="sibTrans" cxnId="{12841349-BC2B-BD4A-B55F-E8DF403B09F4}">
      <dgm:prSet/>
      <dgm:spPr/>
      <dgm:t>
        <a:bodyPr/>
        <a:lstStyle/>
        <a:p>
          <a:endParaRPr lang="en-US"/>
        </a:p>
      </dgm:t>
    </dgm:pt>
    <dgm:pt modelId="{60DB77A1-1B20-A649-B96F-C1D843E2C297}">
      <dgm:prSet phldrT="[Text]" phldr="1"/>
      <dgm:spPr/>
      <dgm:t>
        <a:bodyPr/>
        <a:lstStyle/>
        <a:p>
          <a:endParaRPr lang="en-US" dirty="0"/>
        </a:p>
      </dgm:t>
    </dgm:pt>
    <dgm:pt modelId="{67300A74-BAB2-E942-A424-07BDBCDE78B3}" type="parTrans" cxnId="{DE66DDBD-5299-E54C-8179-CF60D6C1B32E}">
      <dgm:prSet/>
      <dgm:spPr/>
      <dgm:t>
        <a:bodyPr/>
        <a:lstStyle/>
        <a:p>
          <a:endParaRPr lang="en-US"/>
        </a:p>
      </dgm:t>
    </dgm:pt>
    <dgm:pt modelId="{E014C13E-A8FE-1149-9591-0B1340FE16B9}" type="sibTrans" cxnId="{DE66DDBD-5299-E54C-8179-CF60D6C1B32E}">
      <dgm:prSet/>
      <dgm:spPr/>
      <dgm:t>
        <a:bodyPr/>
        <a:lstStyle/>
        <a:p>
          <a:endParaRPr lang="en-US"/>
        </a:p>
      </dgm:t>
    </dgm:pt>
    <dgm:pt modelId="{FE61856C-B491-5749-9FB6-6E9B8FCD8EE3}">
      <dgm:prSet/>
      <dgm:spPr/>
      <dgm:t>
        <a:bodyPr/>
        <a:lstStyle/>
        <a:p>
          <a:endParaRPr lang="en-US" dirty="0"/>
        </a:p>
      </dgm:t>
    </dgm:pt>
    <dgm:pt modelId="{DA48C7F7-456E-8A45-8952-8186C70D5795}" type="parTrans" cxnId="{D0711876-B601-AC48-86B5-11F81297E928}">
      <dgm:prSet/>
      <dgm:spPr/>
      <dgm:t>
        <a:bodyPr/>
        <a:lstStyle/>
        <a:p>
          <a:endParaRPr lang="en-US"/>
        </a:p>
      </dgm:t>
    </dgm:pt>
    <dgm:pt modelId="{E6DFFC63-6CB7-F143-8E2A-B9BEB81439D0}" type="sibTrans" cxnId="{D0711876-B601-AC48-86B5-11F81297E928}">
      <dgm:prSet/>
      <dgm:spPr/>
      <dgm:t>
        <a:bodyPr/>
        <a:lstStyle/>
        <a:p>
          <a:endParaRPr lang="en-US"/>
        </a:p>
      </dgm:t>
    </dgm:pt>
    <dgm:pt modelId="{45A00B0A-A21E-1647-8E52-B62461267079}" type="pres">
      <dgm:prSet presAssocID="{B40A8140-8200-1F40-9C4D-090946273EF4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4B91BAC3-8EEB-6A48-94DB-F84FA67D5B8A}" type="pres">
      <dgm:prSet presAssocID="{B40A8140-8200-1F40-9C4D-090946273EF4}" presName="matrix" presStyleCnt="0"/>
      <dgm:spPr/>
    </dgm:pt>
    <dgm:pt modelId="{EFB75C17-681E-2C42-BEB6-AA560C706C25}" type="pres">
      <dgm:prSet presAssocID="{B40A8140-8200-1F40-9C4D-090946273EF4}" presName="tile1" presStyleLbl="node1" presStyleIdx="0" presStyleCnt="4"/>
      <dgm:spPr/>
    </dgm:pt>
    <dgm:pt modelId="{300EB858-B99A-D444-AE21-E761FA2E3EA7}" type="pres">
      <dgm:prSet presAssocID="{B40A8140-8200-1F40-9C4D-090946273EF4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501B41BC-B212-B645-A95A-1BBE15BC7798}" type="pres">
      <dgm:prSet presAssocID="{B40A8140-8200-1F40-9C4D-090946273EF4}" presName="tile2" presStyleLbl="node1" presStyleIdx="1" presStyleCnt="4"/>
      <dgm:spPr/>
    </dgm:pt>
    <dgm:pt modelId="{9ED470BF-B0B0-794A-8C7D-C76FD9CEECFF}" type="pres">
      <dgm:prSet presAssocID="{B40A8140-8200-1F40-9C4D-090946273EF4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5D80D80B-1C2C-7C42-9223-83504678AA45}" type="pres">
      <dgm:prSet presAssocID="{B40A8140-8200-1F40-9C4D-090946273EF4}" presName="tile3" presStyleLbl="node1" presStyleIdx="2" presStyleCnt="4"/>
      <dgm:spPr/>
    </dgm:pt>
    <dgm:pt modelId="{BF9A6743-70FB-7841-B94B-37F7CCC868E6}" type="pres">
      <dgm:prSet presAssocID="{B40A8140-8200-1F40-9C4D-090946273EF4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0BC23A34-3C86-DB42-9D8F-D48DBAE30B39}" type="pres">
      <dgm:prSet presAssocID="{B40A8140-8200-1F40-9C4D-090946273EF4}" presName="tile4" presStyleLbl="node1" presStyleIdx="3" presStyleCnt="4"/>
      <dgm:spPr/>
    </dgm:pt>
    <dgm:pt modelId="{01088D57-69D4-7C4D-9D6A-4C5A67F02684}" type="pres">
      <dgm:prSet presAssocID="{B40A8140-8200-1F40-9C4D-090946273EF4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A1C370FE-45E9-4546-92B4-365B76B4025B}" type="pres">
      <dgm:prSet presAssocID="{B40A8140-8200-1F40-9C4D-090946273EF4}" presName="centerTile" presStyleLbl="fgShp" presStyleIdx="0" presStyleCnt="1" custScaleX="293692" custScaleY="330811" custLinFactNeighborX="-4340">
        <dgm:presLayoutVars>
          <dgm:chMax val="0"/>
          <dgm:chPref val="0"/>
        </dgm:presLayoutVars>
      </dgm:prSet>
      <dgm:spPr/>
    </dgm:pt>
  </dgm:ptLst>
  <dgm:cxnLst>
    <dgm:cxn modelId="{6D695310-9EEB-5940-9410-3C4ED500FA4D}" type="presOf" srcId="{5C7332D0-2C5F-6C4E-9360-03C7B8A945CD}" destId="{EFB75C17-681E-2C42-BEB6-AA560C706C25}" srcOrd="0" destOrd="0" presId="urn:microsoft.com/office/officeart/2005/8/layout/matrix1"/>
    <dgm:cxn modelId="{5CE47C1E-29CC-4D47-B2E6-32188106870B}" srcId="{0F70F068-86EB-0344-BB8E-6DD940ACE156}" destId="{5C7332D0-2C5F-6C4E-9360-03C7B8A945CD}" srcOrd="0" destOrd="0" parTransId="{A859A810-8EC5-DA49-A840-105B4C93BA82}" sibTransId="{170BD2E7-6479-B443-A175-3171A8468ABD}"/>
    <dgm:cxn modelId="{C29A645E-5669-3C40-A6F6-F1174052E274}" type="presOf" srcId="{FE61856C-B491-5749-9FB6-6E9B8FCD8EE3}" destId="{0BC23A34-3C86-DB42-9D8F-D48DBAE30B39}" srcOrd="0" destOrd="0" presId="urn:microsoft.com/office/officeart/2005/8/layout/matrix1"/>
    <dgm:cxn modelId="{A2E17B5E-2CB1-C34E-872D-8316EC98B827}" type="presOf" srcId="{972DE591-06A8-3246-AD8E-41C34AFED875}" destId="{501B41BC-B212-B645-A95A-1BBE15BC7798}" srcOrd="0" destOrd="0" presId="urn:microsoft.com/office/officeart/2005/8/layout/matrix1"/>
    <dgm:cxn modelId="{64E2F247-D3D1-AE49-97E0-D051D48D9148}" type="presOf" srcId="{972DE591-06A8-3246-AD8E-41C34AFED875}" destId="{9ED470BF-B0B0-794A-8C7D-C76FD9CEECFF}" srcOrd="1" destOrd="0" presId="urn:microsoft.com/office/officeart/2005/8/layout/matrix1"/>
    <dgm:cxn modelId="{12841349-BC2B-BD4A-B55F-E8DF403B09F4}" srcId="{0F70F068-86EB-0344-BB8E-6DD940ACE156}" destId="{972DE591-06A8-3246-AD8E-41C34AFED875}" srcOrd="1" destOrd="0" parTransId="{550B57E3-E987-544A-B9E5-6C50B04D789F}" sibTransId="{3BAEB960-6F63-D64D-AFF1-6A64D651F454}"/>
    <dgm:cxn modelId="{D0711876-B601-AC48-86B5-11F81297E928}" srcId="{0F70F068-86EB-0344-BB8E-6DD940ACE156}" destId="{FE61856C-B491-5749-9FB6-6E9B8FCD8EE3}" srcOrd="3" destOrd="0" parTransId="{DA48C7F7-456E-8A45-8952-8186C70D5795}" sibTransId="{E6DFFC63-6CB7-F143-8E2A-B9BEB81439D0}"/>
    <dgm:cxn modelId="{58666B77-7191-4546-BFC2-2884DB539B3F}" type="presOf" srcId="{60DB77A1-1B20-A649-B96F-C1D843E2C297}" destId="{BF9A6743-70FB-7841-B94B-37F7CCC868E6}" srcOrd="1" destOrd="0" presId="urn:microsoft.com/office/officeart/2005/8/layout/matrix1"/>
    <dgm:cxn modelId="{4DF1478B-D3B3-0345-B0EF-82DED42D901A}" srcId="{B40A8140-8200-1F40-9C4D-090946273EF4}" destId="{0F70F068-86EB-0344-BB8E-6DD940ACE156}" srcOrd="0" destOrd="0" parTransId="{0EC4D9DC-4F37-934B-AEB7-5D1BDE84A275}" sibTransId="{29EFEEF5-1484-5042-BCD2-BCC83B5E3EB4}"/>
    <dgm:cxn modelId="{785C5690-6B70-6143-BB78-C37EC08C8967}" type="presOf" srcId="{0F70F068-86EB-0344-BB8E-6DD940ACE156}" destId="{A1C370FE-45E9-4546-92B4-365B76B4025B}" srcOrd="0" destOrd="0" presId="urn:microsoft.com/office/officeart/2005/8/layout/matrix1"/>
    <dgm:cxn modelId="{8E5A8FA5-CAEC-E843-BDE7-938CE9674F40}" type="presOf" srcId="{5C7332D0-2C5F-6C4E-9360-03C7B8A945CD}" destId="{300EB858-B99A-D444-AE21-E761FA2E3EA7}" srcOrd="1" destOrd="0" presId="urn:microsoft.com/office/officeart/2005/8/layout/matrix1"/>
    <dgm:cxn modelId="{DE66DDBD-5299-E54C-8179-CF60D6C1B32E}" srcId="{0F70F068-86EB-0344-BB8E-6DD940ACE156}" destId="{60DB77A1-1B20-A649-B96F-C1D843E2C297}" srcOrd="2" destOrd="0" parTransId="{67300A74-BAB2-E942-A424-07BDBCDE78B3}" sibTransId="{E014C13E-A8FE-1149-9591-0B1340FE16B9}"/>
    <dgm:cxn modelId="{7574C9C4-E607-944F-8DFD-8701C8CB8FAE}" type="presOf" srcId="{FE61856C-B491-5749-9FB6-6E9B8FCD8EE3}" destId="{01088D57-69D4-7C4D-9D6A-4C5A67F02684}" srcOrd="1" destOrd="0" presId="urn:microsoft.com/office/officeart/2005/8/layout/matrix1"/>
    <dgm:cxn modelId="{C1CBA5EA-FE2D-0A43-88A9-BB1CD6B53A60}" type="presOf" srcId="{60DB77A1-1B20-A649-B96F-C1D843E2C297}" destId="{5D80D80B-1C2C-7C42-9223-83504678AA45}" srcOrd="0" destOrd="0" presId="urn:microsoft.com/office/officeart/2005/8/layout/matrix1"/>
    <dgm:cxn modelId="{CA92FCEA-40BE-964F-BC78-06A6FDB8E73F}" type="presOf" srcId="{B40A8140-8200-1F40-9C4D-090946273EF4}" destId="{45A00B0A-A21E-1647-8E52-B62461267079}" srcOrd="0" destOrd="0" presId="urn:microsoft.com/office/officeart/2005/8/layout/matrix1"/>
    <dgm:cxn modelId="{CCE89E90-1482-0C49-A24B-85511FEA6CA8}" type="presParOf" srcId="{45A00B0A-A21E-1647-8E52-B62461267079}" destId="{4B91BAC3-8EEB-6A48-94DB-F84FA67D5B8A}" srcOrd="0" destOrd="0" presId="urn:microsoft.com/office/officeart/2005/8/layout/matrix1"/>
    <dgm:cxn modelId="{1A741BE1-66F3-4047-B59F-10A460DF50F7}" type="presParOf" srcId="{4B91BAC3-8EEB-6A48-94DB-F84FA67D5B8A}" destId="{EFB75C17-681E-2C42-BEB6-AA560C706C25}" srcOrd="0" destOrd="0" presId="urn:microsoft.com/office/officeart/2005/8/layout/matrix1"/>
    <dgm:cxn modelId="{AD036626-8E05-1E4C-BAF2-BAC34F78A4D7}" type="presParOf" srcId="{4B91BAC3-8EEB-6A48-94DB-F84FA67D5B8A}" destId="{300EB858-B99A-D444-AE21-E761FA2E3EA7}" srcOrd="1" destOrd="0" presId="urn:microsoft.com/office/officeart/2005/8/layout/matrix1"/>
    <dgm:cxn modelId="{03000A37-045C-CD48-BCDD-B4812EE71875}" type="presParOf" srcId="{4B91BAC3-8EEB-6A48-94DB-F84FA67D5B8A}" destId="{501B41BC-B212-B645-A95A-1BBE15BC7798}" srcOrd="2" destOrd="0" presId="urn:microsoft.com/office/officeart/2005/8/layout/matrix1"/>
    <dgm:cxn modelId="{215F4017-E322-FB4A-AAA9-A423956AE8AB}" type="presParOf" srcId="{4B91BAC3-8EEB-6A48-94DB-F84FA67D5B8A}" destId="{9ED470BF-B0B0-794A-8C7D-C76FD9CEECFF}" srcOrd="3" destOrd="0" presId="urn:microsoft.com/office/officeart/2005/8/layout/matrix1"/>
    <dgm:cxn modelId="{376C8CB1-CCB5-A24C-8D15-F04689693234}" type="presParOf" srcId="{4B91BAC3-8EEB-6A48-94DB-F84FA67D5B8A}" destId="{5D80D80B-1C2C-7C42-9223-83504678AA45}" srcOrd="4" destOrd="0" presId="urn:microsoft.com/office/officeart/2005/8/layout/matrix1"/>
    <dgm:cxn modelId="{52AFEC17-8676-CD47-86EC-2256FC2A0840}" type="presParOf" srcId="{4B91BAC3-8EEB-6A48-94DB-F84FA67D5B8A}" destId="{BF9A6743-70FB-7841-B94B-37F7CCC868E6}" srcOrd="5" destOrd="0" presId="urn:microsoft.com/office/officeart/2005/8/layout/matrix1"/>
    <dgm:cxn modelId="{DD57EA58-FEA0-D344-8E0E-089D6FD5BAB6}" type="presParOf" srcId="{4B91BAC3-8EEB-6A48-94DB-F84FA67D5B8A}" destId="{0BC23A34-3C86-DB42-9D8F-D48DBAE30B39}" srcOrd="6" destOrd="0" presId="urn:microsoft.com/office/officeart/2005/8/layout/matrix1"/>
    <dgm:cxn modelId="{51EF3311-2C7F-544C-A661-15B31A373909}" type="presParOf" srcId="{4B91BAC3-8EEB-6A48-94DB-F84FA67D5B8A}" destId="{01088D57-69D4-7C4D-9D6A-4C5A67F02684}" srcOrd="7" destOrd="0" presId="urn:microsoft.com/office/officeart/2005/8/layout/matrix1"/>
    <dgm:cxn modelId="{5DBB62FA-575A-C24F-A84B-0301DA10B1EA}" type="presParOf" srcId="{45A00B0A-A21E-1647-8E52-B62461267079}" destId="{A1C370FE-45E9-4546-92B4-365B76B4025B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DA2AE9E-25C7-7F42-8A18-91335E488AD8}" type="doc">
      <dgm:prSet loTypeId="urn:microsoft.com/office/officeart/2005/8/layout/vProcess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294CCCE-74E1-7546-AF72-A82F41348DAE}">
      <dgm:prSet/>
      <dgm:spPr/>
      <dgm:t>
        <a:bodyPr/>
        <a:lstStyle/>
        <a:p>
          <a:pPr rtl="0"/>
          <a:r>
            <a:rPr lang="en-US" dirty="0"/>
            <a:t>EPINEPHRINE</a:t>
          </a:r>
        </a:p>
      </dgm:t>
    </dgm:pt>
    <dgm:pt modelId="{4EC2885D-FF37-C24F-AD23-49A79E16761C}" type="parTrans" cxnId="{8B9F34B2-6737-8041-A688-732006FD9841}">
      <dgm:prSet/>
      <dgm:spPr/>
      <dgm:t>
        <a:bodyPr/>
        <a:lstStyle/>
        <a:p>
          <a:endParaRPr lang="en-US"/>
        </a:p>
      </dgm:t>
    </dgm:pt>
    <dgm:pt modelId="{37D09FC9-D8C6-A648-9F29-3EB5101EB33E}" type="sibTrans" cxnId="{8B9F34B2-6737-8041-A688-732006FD9841}">
      <dgm:prSet/>
      <dgm:spPr/>
      <dgm:t>
        <a:bodyPr/>
        <a:lstStyle/>
        <a:p>
          <a:endParaRPr lang="en-US" dirty="0"/>
        </a:p>
      </dgm:t>
    </dgm:pt>
    <dgm:pt modelId="{D960D23A-F54B-894D-9DD7-B103994DBD80}">
      <dgm:prSet/>
      <dgm:spPr/>
      <dgm:t>
        <a:bodyPr/>
        <a:lstStyle/>
        <a:p>
          <a:r>
            <a:rPr lang="en-US" dirty="0"/>
            <a:t>MAINTAINS RV CONTRACTILITY</a:t>
          </a:r>
        </a:p>
      </dgm:t>
    </dgm:pt>
    <dgm:pt modelId="{D572C8F1-1C41-5442-98A0-9B734BE2E7B5}" type="parTrans" cxnId="{B1648063-D620-D44F-A33B-31717CB0273D}">
      <dgm:prSet/>
      <dgm:spPr/>
      <dgm:t>
        <a:bodyPr/>
        <a:lstStyle/>
        <a:p>
          <a:endParaRPr lang="en-US"/>
        </a:p>
      </dgm:t>
    </dgm:pt>
    <dgm:pt modelId="{A1F853FE-E07C-A141-8222-7A6600A5A696}" type="sibTrans" cxnId="{B1648063-D620-D44F-A33B-31717CB0273D}">
      <dgm:prSet/>
      <dgm:spPr/>
      <dgm:t>
        <a:bodyPr/>
        <a:lstStyle/>
        <a:p>
          <a:endParaRPr lang="en-US" dirty="0"/>
        </a:p>
      </dgm:t>
    </dgm:pt>
    <dgm:pt modelId="{B28D3E55-15AC-244A-B1D4-0310C76867C5}">
      <dgm:prSet/>
      <dgm:spPr/>
      <dgm:t>
        <a:bodyPr/>
        <a:lstStyle/>
        <a:p>
          <a:r>
            <a:rPr lang="en-US" dirty="0"/>
            <a:t>IMPROVES SYSTEMIC BP</a:t>
          </a:r>
        </a:p>
      </dgm:t>
    </dgm:pt>
    <dgm:pt modelId="{B207FA71-C451-7A42-B504-03FB23D7DD9E}" type="parTrans" cxnId="{DE63860F-C73D-1C46-8F5E-ED9538A0FA6E}">
      <dgm:prSet/>
      <dgm:spPr/>
      <dgm:t>
        <a:bodyPr/>
        <a:lstStyle/>
        <a:p>
          <a:endParaRPr lang="en-US"/>
        </a:p>
      </dgm:t>
    </dgm:pt>
    <dgm:pt modelId="{F8B1009A-7C25-ED47-AA5D-F592D36E18F5}" type="sibTrans" cxnId="{DE63860F-C73D-1C46-8F5E-ED9538A0FA6E}">
      <dgm:prSet/>
      <dgm:spPr/>
      <dgm:t>
        <a:bodyPr/>
        <a:lstStyle/>
        <a:p>
          <a:endParaRPr lang="en-US"/>
        </a:p>
      </dgm:t>
    </dgm:pt>
    <dgm:pt modelId="{142A78EF-3611-504B-A697-04C5CD9E9C48}" type="pres">
      <dgm:prSet presAssocID="{FDA2AE9E-25C7-7F42-8A18-91335E488AD8}" presName="outerComposite" presStyleCnt="0">
        <dgm:presLayoutVars>
          <dgm:chMax val="5"/>
          <dgm:dir/>
          <dgm:resizeHandles val="exact"/>
        </dgm:presLayoutVars>
      </dgm:prSet>
      <dgm:spPr/>
    </dgm:pt>
    <dgm:pt modelId="{598E43DE-00DF-414E-91EB-908D00ABC991}" type="pres">
      <dgm:prSet presAssocID="{FDA2AE9E-25C7-7F42-8A18-91335E488AD8}" presName="dummyMaxCanvas" presStyleCnt="0">
        <dgm:presLayoutVars/>
      </dgm:prSet>
      <dgm:spPr/>
    </dgm:pt>
    <dgm:pt modelId="{011C8973-8ED7-9245-8D79-F3A1B053DD05}" type="pres">
      <dgm:prSet presAssocID="{FDA2AE9E-25C7-7F42-8A18-91335E488AD8}" presName="ThreeNodes_1" presStyleLbl="node1" presStyleIdx="0" presStyleCnt="3">
        <dgm:presLayoutVars>
          <dgm:bulletEnabled val="1"/>
        </dgm:presLayoutVars>
      </dgm:prSet>
      <dgm:spPr/>
    </dgm:pt>
    <dgm:pt modelId="{91B944C3-2FC2-FF41-8146-8B2B6CDE0B28}" type="pres">
      <dgm:prSet presAssocID="{FDA2AE9E-25C7-7F42-8A18-91335E488AD8}" presName="ThreeNodes_2" presStyleLbl="node1" presStyleIdx="1" presStyleCnt="3">
        <dgm:presLayoutVars>
          <dgm:bulletEnabled val="1"/>
        </dgm:presLayoutVars>
      </dgm:prSet>
      <dgm:spPr/>
    </dgm:pt>
    <dgm:pt modelId="{38EEB12F-B8DB-CA4B-B444-B1B7401239AE}" type="pres">
      <dgm:prSet presAssocID="{FDA2AE9E-25C7-7F42-8A18-91335E488AD8}" presName="ThreeNodes_3" presStyleLbl="node1" presStyleIdx="2" presStyleCnt="3">
        <dgm:presLayoutVars>
          <dgm:bulletEnabled val="1"/>
        </dgm:presLayoutVars>
      </dgm:prSet>
      <dgm:spPr/>
    </dgm:pt>
    <dgm:pt modelId="{4987863F-0A83-FB41-BEB4-3D5BF6E51294}" type="pres">
      <dgm:prSet presAssocID="{FDA2AE9E-25C7-7F42-8A18-91335E488AD8}" presName="ThreeConn_1-2" presStyleLbl="fgAccFollowNode1" presStyleIdx="0" presStyleCnt="2">
        <dgm:presLayoutVars>
          <dgm:bulletEnabled val="1"/>
        </dgm:presLayoutVars>
      </dgm:prSet>
      <dgm:spPr/>
    </dgm:pt>
    <dgm:pt modelId="{45CF4729-753A-1348-997F-8E0868BE6315}" type="pres">
      <dgm:prSet presAssocID="{FDA2AE9E-25C7-7F42-8A18-91335E488AD8}" presName="ThreeConn_2-3" presStyleLbl="fgAccFollowNode1" presStyleIdx="1" presStyleCnt="2">
        <dgm:presLayoutVars>
          <dgm:bulletEnabled val="1"/>
        </dgm:presLayoutVars>
      </dgm:prSet>
      <dgm:spPr/>
    </dgm:pt>
    <dgm:pt modelId="{A4B2FF91-98FC-DB40-803A-780ED9AECB5E}" type="pres">
      <dgm:prSet presAssocID="{FDA2AE9E-25C7-7F42-8A18-91335E488AD8}" presName="ThreeNodes_1_text" presStyleLbl="node1" presStyleIdx="2" presStyleCnt="3">
        <dgm:presLayoutVars>
          <dgm:bulletEnabled val="1"/>
        </dgm:presLayoutVars>
      </dgm:prSet>
      <dgm:spPr/>
    </dgm:pt>
    <dgm:pt modelId="{4AB4E913-7D81-964B-B5F7-8DEDBB2B6A4C}" type="pres">
      <dgm:prSet presAssocID="{FDA2AE9E-25C7-7F42-8A18-91335E488AD8}" presName="ThreeNodes_2_text" presStyleLbl="node1" presStyleIdx="2" presStyleCnt="3">
        <dgm:presLayoutVars>
          <dgm:bulletEnabled val="1"/>
        </dgm:presLayoutVars>
      </dgm:prSet>
      <dgm:spPr/>
    </dgm:pt>
    <dgm:pt modelId="{7B52224C-D6AC-6D4A-88A9-660801309759}" type="pres">
      <dgm:prSet presAssocID="{FDA2AE9E-25C7-7F42-8A18-91335E488AD8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DE63860F-C73D-1C46-8F5E-ED9538A0FA6E}" srcId="{FDA2AE9E-25C7-7F42-8A18-91335E488AD8}" destId="{B28D3E55-15AC-244A-B1D4-0310C76867C5}" srcOrd="2" destOrd="0" parTransId="{B207FA71-C451-7A42-B504-03FB23D7DD9E}" sibTransId="{F8B1009A-7C25-ED47-AA5D-F592D36E18F5}"/>
    <dgm:cxn modelId="{B1648063-D620-D44F-A33B-31717CB0273D}" srcId="{FDA2AE9E-25C7-7F42-8A18-91335E488AD8}" destId="{D960D23A-F54B-894D-9DD7-B103994DBD80}" srcOrd="1" destOrd="0" parTransId="{D572C8F1-1C41-5442-98A0-9B734BE2E7B5}" sibTransId="{A1F853FE-E07C-A141-8222-7A6600A5A696}"/>
    <dgm:cxn modelId="{0048F46B-8B3D-2349-9E63-E8821099BAE4}" type="presOf" srcId="{D960D23A-F54B-894D-9DD7-B103994DBD80}" destId="{91B944C3-2FC2-FF41-8146-8B2B6CDE0B28}" srcOrd="0" destOrd="0" presId="urn:microsoft.com/office/officeart/2005/8/layout/vProcess5"/>
    <dgm:cxn modelId="{858E0C6F-83A9-AB4F-8E21-4C074643894E}" type="presOf" srcId="{37D09FC9-D8C6-A648-9F29-3EB5101EB33E}" destId="{4987863F-0A83-FB41-BEB4-3D5BF6E51294}" srcOrd="0" destOrd="0" presId="urn:microsoft.com/office/officeart/2005/8/layout/vProcess5"/>
    <dgm:cxn modelId="{0698A64F-B8B1-1348-B153-5FBCA30C34DF}" type="presOf" srcId="{B28D3E55-15AC-244A-B1D4-0310C76867C5}" destId="{38EEB12F-B8DB-CA4B-B444-B1B7401239AE}" srcOrd="0" destOrd="0" presId="urn:microsoft.com/office/officeart/2005/8/layout/vProcess5"/>
    <dgm:cxn modelId="{7F8D28A4-9449-DF49-8BF6-E15619852996}" type="presOf" srcId="{B28D3E55-15AC-244A-B1D4-0310C76867C5}" destId="{7B52224C-D6AC-6D4A-88A9-660801309759}" srcOrd="1" destOrd="0" presId="urn:microsoft.com/office/officeart/2005/8/layout/vProcess5"/>
    <dgm:cxn modelId="{C8FB4FA7-E82A-6840-9451-4A21D5C3F2A8}" type="presOf" srcId="{D294CCCE-74E1-7546-AF72-A82F41348DAE}" destId="{011C8973-8ED7-9245-8D79-F3A1B053DD05}" srcOrd="0" destOrd="0" presId="urn:microsoft.com/office/officeart/2005/8/layout/vProcess5"/>
    <dgm:cxn modelId="{8B9F34B2-6737-8041-A688-732006FD9841}" srcId="{FDA2AE9E-25C7-7F42-8A18-91335E488AD8}" destId="{D294CCCE-74E1-7546-AF72-A82F41348DAE}" srcOrd="0" destOrd="0" parTransId="{4EC2885D-FF37-C24F-AD23-49A79E16761C}" sibTransId="{37D09FC9-D8C6-A648-9F29-3EB5101EB33E}"/>
    <dgm:cxn modelId="{81AC55B2-1ABA-CE40-A562-02FF0EA917A0}" type="presOf" srcId="{FDA2AE9E-25C7-7F42-8A18-91335E488AD8}" destId="{142A78EF-3611-504B-A697-04C5CD9E9C48}" srcOrd="0" destOrd="0" presId="urn:microsoft.com/office/officeart/2005/8/layout/vProcess5"/>
    <dgm:cxn modelId="{76C16DB3-4EC7-B346-8A30-BB0D4BB84FA7}" type="presOf" srcId="{D294CCCE-74E1-7546-AF72-A82F41348DAE}" destId="{A4B2FF91-98FC-DB40-803A-780ED9AECB5E}" srcOrd="1" destOrd="0" presId="urn:microsoft.com/office/officeart/2005/8/layout/vProcess5"/>
    <dgm:cxn modelId="{7AB01BF9-7960-EC40-80A3-59DC82530B9D}" type="presOf" srcId="{A1F853FE-E07C-A141-8222-7A6600A5A696}" destId="{45CF4729-753A-1348-997F-8E0868BE6315}" srcOrd="0" destOrd="0" presId="urn:microsoft.com/office/officeart/2005/8/layout/vProcess5"/>
    <dgm:cxn modelId="{6F420DFF-93DE-D249-AAC8-CBCF9B622D79}" type="presOf" srcId="{D960D23A-F54B-894D-9DD7-B103994DBD80}" destId="{4AB4E913-7D81-964B-B5F7-8DEDBB2B6A4C}" srcOrd="1" destOrd="0" presId="urn:microsoft.com/office/officeart/2005/8/layout/vProcess5"/>
    <dgm:cxn modelId="{6082619A-9A73-4947-ACAE-76BA2C8DFADF}" type="presParOf" srcId="{142A78EF-3611-504B-A697-04C5CD9E9C48}" destId="{598E43DE-00DF-414E-91EB-908D00ABC991}" srcOrd="0" destOrd="0" presId="urn:microsoft.com/office/officeart/2005/8/layout/vProcess5"/>
    <dgm:cxn modelId="{0F897529-30F9-4148-8B93-E27F60A66DE9}" type="presParOf" srcId="{142A78EF-3611-504B-A697-04C5CD9E9C48}" destId="{011C8973-8ED7-9245-8D79-F3A1B053DD05}" srcOrd="1" destOrd="0" presId="urn:microsoft.com/office/officeart/2005/8/layout/vProcess5"/>
    <dgm:cxn modelId="{AFBDB0F6-9326-DD4A-8E3D-8A86B983C548}" type="presParOf" srcId="{142A78EF-3611-504B-A697-04C5CD9E9C48}" destId="{91B944C3-2FC2-FF41-8146-8B2B6CDE0B28}" srcOrd="2" destOrd="0" presId="urn:microsoft.com/office/officeart/2005/8/layout/vProcess5"/>
    <dgm:cxn modelId="{4AEAA73F-9F19-3945-AC28-CBB821B07987}" type="presParOf" srcId="{142A78EF-3611-504B-A697-04C5CD9E9C48}" destId="{38EEB12F-B8DB-CA4B-B444-B1B7401239AE}" srcOrd="3" destOrd="0" presId="urn:microsoft.com/office/officeart/2005/8/layout/vProcess5"/>
    <dgm:cxn modelId="{5F352BE2-4544-7B47-93C6-A190142A21F8}" type="presParOf" srcId="{142A78EF-3611-504B-A697-04C5CD9E9C48}" destId="{4987863F-0A83-FB41-BEB4-3D5BF6E51294}" srcOrd="4" destOrd="0" presId="urn:microsoft.com/office/officeart/2005/8/layout/vProcess5"/>
    <dgm:cxn modelId="{75E33407-766C-0F4A-B06F-48362F883824}" type="presParOf" srcId="{142A78EF-3611-504B-A697-04C5CD9E9C48}" destId="{45CF4729-753A-1348-997F-8E0868BE6315}" srcOrd="5" destOrd="0" presId="urn:microsoft.com/office/officeart/2005/8/layout/vProcess5"/>
    <dgm:cxn modelId="{3B3DC9D9-4098-CC45-BA85-A32872ED2327}" type="presParOf" srcId="{142A78EF-3611-504B-A697-04C5CD9E9C48}" destId="{A4B2FF91-98FC-DB40-803A-780ED9AECB5E}" srcOrd="6" destOrd="0" presId="urn:microsoft.com/office/officeart/2005/8/layout/vProcess5"/>
    <dgm:cxn modelId="{F74E68DA-3174-654F-8E24-B3C7626A1A39}" type="presParOf" srcId="{142A78EF-3611-504B-A697-04C5CD9E9C48}" destId="{4AB4E913-7D81-964B-B5F7-8DEDBB2B6A4C}" srcOrd="7" destOrd="0" presId="urn:microsoft.com/office/officeart/2005/8/layout/vProcess5"/>
    <dgm:cxn modelId="{EDE5B467-A74D-994F-8D6E-B1C54E911797}" type="presParOf" srcId="{142A78EF-3611-504B-A697-04C5CD9E9C48}" destId="{7B52224C-D6AC-6D4A-88A9-660801309759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5EB7E9F-FD5F-6547-B4B0-702977592AFD}" type="doc">
      <dgm:prSet loTypeId="urn:microsoft.com/office/officeart/2005/8/layout/lis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81BD3A9-B2AB-DA4A-B2F0-6DAE80749A00}">
      <dgm:prSet phldrT="[Text]"/>
      <dgm:spPr/>
      <dgm:t>
        <a:bodyPr/>
        <a:lstStyle/>
        <a:p>
          <a:r>
            <a:rPr lang="en-US" dirty="0"/>
            <a:t>Etomidate</a:t>
          </a:r>
        </a:p>
      </dgm:t>
    </dgm:pt>
    <dgm:pt modelId="{2C84305C-7F1F-6A4D-B144-27AA5ED840C8}" type="parTrans" cxnId="{86D1AC66-3C51-6B45-8D83-F88F7C15D218}">
      <dgm:prSet/>
      <dgm:spPr/>
      <dgm:t>
        <a:bodyPr/>
        <a:lstStyle/>
        <a:p>
          <a:endParaRPr lang="en-US"/>
        </a:p>
      </dgm:t>
    </dgm:pt>
    <dgm:pt modelId="{49DDFFCD-035A-E14E-9A2C-3B651EFC4B28}" type="sibTrans" cxnId="{86D1AC66-3C51-6B45-8D83-F88F7C15D218}">
      <dgm:prSet/>
      <dgm:spPr/>
      <dgm:t>
        <a:bodyPr/>
        <a:lstStyle/>
        <a:p>
          <a:endParaRPr lang="en-US"/>
        </a:p>
      </dgm:t>
    </dgm:pt>
    <dgm:pt modelId="{FD92B335-F2C0-4C48-8DFF-F8E8832B65EE}">
      <dgm:prSet phldrT="[Text]"/>
      <dgm:spPr/>
      <dgm:t>
        <a:bodyPr/>
        <a:lstStyle/>
        <a:p>
          <a:r>
            <a:rPr lang="en-US" dirty="0"/>
            <a:t>Ketamine</a:t>
          </a:r>
        </a:p>
      </dgm:t>
    </dgm:pt>
    <dgm:pt modelId="{ABA28578-BE2C-B342-ACF2-9C07172A2846}" type="parTrans" cxnId="{EC455449-F14C-1B40-B514-45CF699FC93F}">
      <dgm:prSet/>
      <dgm:spPr/>
      <dgm:t>
        <a:bodyPr/>
        <a:lstStyle/>
        <a:p>
          <a:endParaRPr lang="en-US"/>
        </a:p>
      </dgm:t>
    </dgm:pt>
    <dgm:pt modelId="{DA39D56C-8F15-E640-8A34-8E601C4B502E}" type="sibTrans" cxnId="{EC455449-F14C-1B40-B514-45CF699FC93F}">
      <dgm:prSet/>
      <dgm:spPr/>
      <dgm:t>
        <a:bodyPr/>
        <a:lstStyle/>
        <a:p>
          <a:endParaRPr lang="en-US"/>
        </a:p>
      </dgm:t>
    </dgm:pt>
    <dgm:pt modelId="{B34FA366-7D87-E34F-990A-39EF0CAA5C1D}">
      <dgm:prSet phldrT="[Text]"/>
      <dgm:spPr/>
      <dgm:t>
        <a:bodyPr/>
        <a:lstStyle/>
        <a:p>
          <a:r>
            <a:rPr lang="en-US" dirty="0"/>
            <a:t>Inhalational induction</a:t>
          </a:r>
        </a:p>
      </dgm:t>
    </dgm:pt>
    <dgm:pt modelId="{9F7EC4A5-ED28-1544-B99B-BD124CB73451}" type="parTrans" cxnId="{37BB488E-C771-AD4D-8821-E8D5A74F7784}">
      <dgm:prSet/>
      <dgm:spPr/>
      <dgm:t>
        <a:bodyPr/>
        <a:lstStyle/>
        <a:p>
          <a:endParaRPr lang="en-US"/>
        </a:p>
      </dgm:t>
    </dgm:pt>
    <dgm:pt modelId="{BCCF2954-B486-4A46-8D14-DF021B7BB1F5}" type="sibTrans" cxnId="{37BB488E-C771-AD4D-8821-E8D5A74F7784}">
      <dgm:prSet/>
      <dgm:spPr/>
      <dgm:t>
        <a:bodyPr/>
        <a:lstStyle/>
        <a:p>
          <a:endParaRPr lang="en-US"/>
        </a:p>
      </dgm:t>
    </dgm:pt>
    <dgm:pt modelId="{6630FE69-6804-474F-B1E0-B9FC80118DA0}">
      <dgm:prSet/>
      <dgm:spPr/>
      <dgm:t>
        <a:bodyPr/>
        <a:lstStyle/>
        <a:p>
          <a:endParaRPr lang="en-US" dirty="0"/>
        </a:p>
      </dgm:t>
    </dgm:pt>
    <dgm:pt modelId="{13028395-7B41-1248-B4F1-9797AB8E95FE}" type="parTrans" cxnId="{A3816395-54D2-0A48-ADE2-9898BCBEFE06}">
      <dgm:prSet/>
      <dgm:spPr/>
      <dgm:t>
        <a:bodyPr/>
        <a:lstStyle/>
        <a:p>
          <a:endParaRPr lang="en-US"/>
        </a:p>
      </dgm:t>
    </dgm:pt>
    <dgm:pt modelId="{0CBE1510-4736-004F-8F35-ACB4A62A152D}" type="sibTrans" cxnId="{A3816395-54D2-0A48-ADE2-9898BCBEFE06}">
      <dgm:prSet/>
      <dgm:spPr/>
      <dgm:t>
        <a:bodyPr/>
        <a:lstStyle/>
        <a:p>
          <a:endParaRPr lang="en-US"/>
        </a:p>
      </dgm:t>
    </dgm:pt>
    <dgm:pt modelId="{48DE8C13-BF09-B344-9977-4A69BB9ADB10}" type="pres">
      <dgm:prSet presAssocID="{55EB7E9F-FD5F-6547-B4B0-702977592AFD}" presName="linear" presStyleCnt="0">
        <dgm:presLayoutVars>
          <dgm:dir/>
          <dgm:animLvl val="lvl"/>
          <dgm:resizeHandles val="exact"/>
        </dgm:presLayoutVars>
      </dgm:prSet>
      <dgm:spPr/>
    </dgm:pt>
    <dgm:pt modelId="{A71FA883-F95D-334C-ADFB-F92CB628C27F}" type="pres">
      <dgm:prSet presAssocID="{481BD3A9-B2AB-DA4A-B2F0-6DAE80749A00}" presName="parentLin" presStyleCnt="0"/>
      <dgm:spPr/>
    </dgm:pt>
    <dgm:pt modelId="{E9481958-56DD-8D40-AA05-1E03DA2B5B42}" type="pres">
      <dgm:prSet presAssocID="{481BD3A9-B2AB-DA4A-B2F0-6DAE80749A00}" presName="parentLeftMargin" presStyleLbl="node1" presStyleIdx="0" presStyleCnt="3"/>
      <dgm:spPr/>
    </dgm:pt>
    <dgm:pt modelId="{82E6CE21-3E2C-F644-9B8C-E02E1197F0F4}" type="pres">
      <dgm:prSet presAssocID="{481BD3A9-B2AB-DA4A-B2F0-6DAE80749A00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2DE068C0-1D42-B34A-8142-2877812D6A54}" type="pres">
      <dgm:prSet presAssocID="{481BD3A9-B2AB-DA4A-B2F0-6DAE80749A00}" presName="negativeSpace" presStyleCnt="0"/>
      <dgm:spPr/>
    </dgm:pt>
    <dgm:pt modelId="{0170B404-C833-CB40-AE2E-D34F7F194507}" type="pres">
      <dgm:prSet presAssocID="{481BD3A9-B2AB-DA4A-B2F0-6DAE80749A00}" presName="childText" presStyleLbl="conFgAcc1" presStyleIdx="0" presStyleCnt="3">
        <dgm:presLayoutVars>
          <dgm:bulletEnabled val="1"/>
        </dgm:presLayoutVars>
      </dgm:prSet>
      <dgm:spPr/>
    </dgm:pt>
    <dgm:pt modelId="{A4792916-BA65-F543-AE84-4A3CC0C81EB3}" type="pres">
      <dgm:prSet presAssocID="{49DDFFCD-035A-E14E-9A2C-3B651EFC4B28}" presName="spaceBetweenRectangles" presStyleCnt="0"/>
      <dgm:spPr/>
    </dgm:pt>
    <dgm:pt modelId="{F1B4AFC3-7588-2C46-AEC8-2EFBE030CCE6}" type="pres">
      <dgm:prSet presAssocID="{FD92B335-F2C0-4C48-8DFF-F8E8832B65EE}" presName="parentLin" presStyleCnt="0"/>
      <dgm:spPr/>
    </dgm:pt>
    <dgm:pt modelId="{8FED8591-00CC-2B4E-99E6-5A8E8F5B388A}" type="pres">
      <dgm:prSet presAssocID="{FD92B335-F2C0-4C48-8DFF-F8E8832B65EE}" presName="parentLeftMargin" presStyleLbl="node1" presStyleIdx="0" presStyleCnt="3"/>
      <dgm:spPr/>
    </dgm:pt>
    <dgm:pt modelId="{10D7B295-7A45-1746-A9CB-C23F95B0233A}" type="pres">
      <dgm:prSet presAssocID="{FD92B335-F2C0-4C48-8DFF-F8E8832B65EE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20985419-B6B6-984A-ADB6-424955B79086}" type="pres">
      <dgm:prSet presAssocID="{FD92B335-F2C0-4C48-8DFF-F8E8832B65EE}" presName="negativeSpace" presStyleCnt="0"/>
      <dgm:spPr/>
    </dgm:pt>
    <dgm:pt modelId="{11A471CF-B2F5-1E42-8E8F-BD34A7651A30}" type="pres">
      <dgm:prSet presAssocID="{FD92B335-F2C0-4C48-8DFF-F8E8832B65EE}" presName="childText" presStyleLbl="conFgAcc1" presStyleIdx="1" presStyleCnt="3">
        <dgm:presLayoutVars>
          <dgm:bulletEnabled val="1"/>
        </dgm:presLayoutVars>
      </dgm:prSet>
      <dgm:spPr/>
    </dgm:pt>
    <dgm:pt modelId="{A1171A85-E6F7-FE4C-88A9-9C9CDCB6F65E}" type="pres">
      <dgm:prSet presAssocID="{DA39D56C-8F15-E640-8A34-8E601C4B502E}" presName="spaceBetweenRectangles" presStyleCnt="0"/>
      <dgm:spPr/>
    </dgm:pt>
    <dgm:pt modelId="{8255D532-7EB7-CB4B-8316-BA0B19D40C70}" type="pres">
      <dgm:prSet presAssocID="{B34FA366-7D87-E34F-990A-39EF0CAA5C1D}" presName="parentLin" presStyleCnt="0"/>
      <dgm:spPr/>
    </dgm:pt>
    <dgm:pt modelId="{D1327D4C-C6AA-0E46-8A6C-94FD9A828550}" type="pres">
      <dgm:prSet presAssocID="{B34FA366-7D87-E34F-990A-39EF0CAA5C1D}" presName="parentLeftMargin" presStyleLbl="node1" presStyleIdx="1" presStyleCnt="3"/>
      <dgm:spPr/>
    </dgm:pt>
    <dgm:pt modelId="{B245E49A-8FB7-E744-B295-44694749B660}" type="pres">
      <dgm:prSet presAssocID="{B34FA366-7D87-E34F-990A-39EF0CAA5C1D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41A16F9D-BBD4-1C4B-949A-726FE2C59CEA}" type="pres">
      <dgm:prSet presAssocID="{B34FA366-7D87-E34F-990A-39EF0CAA5C1D}" presName="negativeSpace" presStyleCnt="0"/>
      <dgm:spPr/>
    </dgm:pt>
    <dgm:pt modelId="{7E6D40B1-AB13-DF46-9346-D37D47BB83D6}" type="pres">
      <dgm:prSet presAssocID="{B34FA366-7D87-E34F-990A-39EF0CAA5C1D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D832BA02-8F33-7F44-A12A-38E08E8B7959}" type="presOf" srcId="{FD92B335-F2C0-4C48-8DFF-F8E8832B65EE}" destId="{8FED8591-00CC-2B4E-99E6-5A8E8F5B388A}" srcOrd="0" destOrd="0" presId="urn:microsoft.com/office/officeart/2005/8/layout/list1"/>
    <dgm:cxn modelId="{26636B5D-8055-6A4D-8629-5EAC71B8C24A}" type="presOf" srcId="{6630FE69-6804-474F-B1E0-B9FC80118DA0}" destId="{7E6D40B1-AB13-DF46-9346-D37D47BB83D6}" srcOrd="0" destOrd="0" presId="urn:microsoft.com/office/officeart/2005/8/layout/list1"/>
    <dgm:cxn modelId="{86D1AC66-3C51-6B45-8D83-F88F7C15D218}" srcId="{55EB7E9F-FD5F-6547-B4B0-702977592AFD}" destId="{481BD3A9-B2AB-DA4A-B2F0-6DAE80749A00}" srcOrd="0" destOrd="0" parTransId="{2C84305C-7F1F-6A4D-B144-27AA5ED840C8}" sibTransId="{49DDFFCD-035A-E14E-9A2C-3B651EFC4B28}"/>
    <dgm:cxn modelId="{EC455449-F14C-1B40-B514-45CF699FC93F}" srcId="{55EB7E9F-FD5F-6547-B4B0-702977592AFD}" destId="{FD92B335-F2C0-4C48-8DFF-F8E8832B65EE}" srcOrd="1" destOrd="0" parTransId="{ABA28578-BE2C-B342-ACF2-9C07172A2846}" sibTransId="{DA39D56C-8F15-E640-8A34-8E601C4B502E}"/>
    <dgm:cxn modelId="{9C567D4D-22CF-1C46-8B4D-946502E4F71E}" type="presOf" srcId="{FD92B335-F2C0-4C48-8DFF-F8E8832B65EE}" destId="{10D7B295-7A45-1746-A9CB-C23F95B0233A}" srcOrd="1" destOrd="0" presId="urn:microsoft.com/office/officeart/2005/8/layout/list1"/>
    <dgm:cxn modelId="{37BB488E-C771-AD4D-8821-E8D5A74F7784}" srcId="{55EB7E9F-FD5F-6547-B4B0-702977592AFD}" destId="{B34FA366-7D87-E34F-990A-39EF0CAA5C1D}" srcOrd="2" destOrd="0" parTransId="{9F7EC4A5-ED28-1544-B99B-BD124CB73451}" sibTransId="{BCCF2954-B486-4A46-8D14-DF021B7BB1F5}"/>
    <dgm:cxn modelId="{A3816395-54D2-0A48-ADE2-9898BCBEFE06}" srcId="{B34FA366-7D87-E34F-990A-39EF0CAA5C1D}" destId="{6630FE69-6804-474F-B1E0-B9FC80118DA0}" srcOrd="0" destOrd="0" parTransId="{13028395-7B41-1248-B4F1-9797AB8E95FE}" sibTransId="{0CBE1510-4736-004F-8F35-ACB4A62A152D}"/>
    <dgm:cxn modelId="{ECA88E9E-60CD-4B4B-A38B-45806B997B99}" type="presOf" srcId="{481BD3A9-B2AB-DA4A-B2F0-6DAE80749A00}" destId="{E9481958-56DD-8D40-AA05-1E03DA2B5B42}" srcOrd="0" destOrd="0" presId="urn:microsoft.com/office/officeart/2005/8/layout/list1"/>
    <dgm:cxn modelId="{4D10E7B0-F550-734A-972C-6A18CDAFCC56}" type="presOf" srcId="{481BD3A9-B2AB-DA4A-B2F0-6DAE80749A00}" destId="{82E6CE21-3E2C-F644-9B8C-E02E1197F0F4}" srcOrd="1" destOrd="0" presId="urn:microsoft.com/office/officeart/2005/8/layout/list1"/>
    <dgm:cxn modelId="{896116BE-59F5-FE44-A5B6-B323F35B1431}" type="presOf" srcId="{55EB7E9F-FD5F-6547-B4B0-702977592AFD}" destId="{48DE8C13-BF09-B344-9977-4A69BB9ADB10}" srcOrd="0" destOrd="0" presId="urn:microsoft.com/office/officeart/2005/8/layout/list1"/>
    <dgm:cxn modelId="{DC48E1EC-259B-3D4C-A551-3FF25CD3E7E0}" type="presOf" srcId="{B34FA366-7D87-E34F-990A-39EF0CAA5C1D}" destId="{D1327D4C-C6AA-0E46-8A6C-94FD9A828550}" srcOrd="0" destOrd="0" presId="urn:microsoft.com/office/officeart/2005/8/layout/list1"/>
    <dgm:cxn modelId="{79B07CFD-0921-5641-8A55-1FE5D2742915}" type="presOf" srcId="{B34FA366-7D87-E34F-990A-39EF0CAA5C1D}" destId="{B245E49A-8FB7-E744-B295-44694749B660}" srcOrd="1" destOrd="0" presId="urn:microsoft.com/office/officeart/2005/8/layout/list1"/>
    <dgm:cxn modelId="{6355DE86-5CD4-7B42-9C39-C3E317F3BDBE}" type="presParOf" srcId="{48DE8C13-BF09-B344-9977-4A69BB9ADB10}" destId="{A71FA883-F95D-334C-ADFB-F92CB628C27F}" srcOrd="0" destOrd="0" presId="urn:microsoft.com/office/officeart/2005/8/layout/list1"/>
    <dgm:cxn modelId="{C717C915-3BDD-F646-8AB5-293F6C7CED46}" type="presParOf" srcId="{A71FA883-F95D-334C-ADFB-F92CB628C27F}" destId="{E9481958-56DD-8D40-AA05-1E03DA2B5B42}" srcOrd="0" destOrd="0" presId="urn:microsoft.com/office/officeart/2005/8/layout/list1"/>
    <dgm:cxn modelId="{7018FEB9-9551-9E43-B3F0-EB7052F69447}" type="presParOf" srcId="{A71FA883-F95D-334C-ADFB-F92CB628C27F}" destId="{82E6CE21-3E2C-F644-9B8C-E02E1197F0F4}" srcOrd="1" destOrd="0" presId="urn:microsoft.com/office/officeart/2005/8/layout/list1"/>
    <dgm:cxn modelId="{FA3C60CD-8EC4-3247-AD34-81196537FB4C}" type="presParOf" srcId="{48DE8C13-BF09-B344-9977-4A69BB9ADB10}" destId="{2DE068C0-1D42-B34A-8142-2877812D6A54}" srcOrd="1" destOrd="0" presId="urn:microsoft.com/office/officeart/2005/8/layout/list1"/>
    <dgm:cxn modelId="{724E4F40-2F27-6545-B0F5-0BB10E414C17}" type="presParOf" srcId="{48DE8C13-BF09-B344-9977-4A69BB9ADB10}" destId="{0170B404-C833-CB40-AE2E-D34F7F194507}" srcOrd="2" destOrd="0" presId="urn:microsoft.com/office/officeart/2005/8/layout/list1"/>
    <dgm:cxn modelId="{1EA6FC4B-6ABB-A341-A07D-4687BCD092B1}" type="presParOf" srcId="{48DE8C13-BF09-B344-9977-4A69BB9ADB10}" destId="{A4792916-BA65-F543-AE84-4A3CC0C81EB3}" srcOrd="3" destOrd="0" presId="urn:microsoft.com/office/officeart/2005/8/layout/list1"/>
    <dgm:cxn modelId="{88A13A9C-436A-1640-AD51-DDF350DC38B4}" type="presParOf" srcId="{48DE8C13-BF09-B344-9977-4A69BB9ADB10}" destId="{F1B4AFC3-7588-2C46-AEC8-2EFBE030CCE6}" srcOrd="4" destOrd="0" presId="urn:microsoft.com/office/officeart/2005/8/layout/list1"/>
    <dgm:cxn modelId="{253F87DF-A93E-6141-8974-AAC59B9B1F33}" type="presParOf" srcId="{F1B4AFC3-7588-2C46-AEC8-2EFBE030CCE6}" destId="{8FED8591-00CC-2B4E-99E6-5A8E8F5B388A}" srcOrd="0" destOrd="0" presId="urn:microsoft.com/office/officeart/2005/8/layout/list1"/>
    <dgm:cxn modelId="{F22AC0EA-7114-BB47-AD77-19C4EFDE56AE}" type="presParOf" srcId="{F1B4AFC3-7588-2C46-AEC8-2EFBE030CCE6}" destId="{10D7B295-7A45-1746-A9CB-C23F95B0233A}" srcOrd="1" destOrd="0" presId="urn:microsoft.com/office/officeart/2005/8/layout/list1"/>
    <dgm:cxn modelId="{960958F1-72AD-774E-85AC-3AE12D6F9652}" type="presParOf" srcId="{48DE8C13-BF09-B344-9977-4A69BB9ADB10}" destId="{20985419-B6B6-984A-ADB6-424955B79086}" srcOrd="5" destOrd="0" presId="urn:microsoft.com/office/officeart/2005/8/layout/list1"/>
    <dgm:cxn modelId="{3451C92E-9382-D04C-848C-E14A2D196D87}" type="presParOf" srcId="{48DE8C13-BF09-B344-9977-4A69BB9ADB10}" destId="{11A471CF-B2F5-1E42-8E8F-BD34A7651A30}" srcOrd="6" destOrd="0" presId="urn:microsoft.com/office/officeart/2005/8/layout/list1"/>
    <dgm:cxn modelId="{1B1014AF-E3B9-2D4F-85CD-2FC5840419CB}" type="presParOf" srcId="{48DE8C13-BF09-B344-9977-4A69BB9ADB10}" destId="{A1171A85-E6F7-FE4C-88A9-9C9CDCB6F65E}" srcOrd="7" destOrd="0" presId="urn:microsoft.com/office/officeart/2005/8/layout/list1"/>
    <dgm:cxn modelId="{050701F1-587E-5944-BDE7-CE20A7739992}" type="presParOf" srcId="{48DE8C13-BF09-B344-9977-4A69BB9ADB10}" destId="{8255D532-7EB7-CB4B-8316-BA0B19D40C70}" srcOrd="8" destOrd="0" presId="urn:microsoft.com/office/officeart/2005/8/layout/list1"/>
    <dgm:cxn modelId="{BB74249A-5D14-734A-BC2B-D0D4C1AECE0C}" type="presParOf" srcId="{8255D532-7EB7-CB4B-8316-BA0B19D40C70}" destId="{D1327D4C-C6AA-0E46-8A6C-94FD9A828550}" srcOrd="0" destOrd="0" presId="urn:microsoft.com/office/officeart/2005/8/layout/list1"/>
    <dgm:cxn modelId="{132B894B-EA74-C943-90C5-E7E7E3EC47DA}" type="presParOf" srcId="{8255D532-7EB7-CB4B-8316-BA0B19D40C70}" destId="{B245E49A-8FB7-E744-B295-44694749B660}" srcOrd="1" destOrd="0" presId="urn:microsoft.com/office/officeart/2005/8/layout/list1"/>
    <dgm:cxn modelId="{D4C78E29-3630-5C49-8262-75256AFCC714}" type="presParOf" srcId="{48DE8C13-BF09-B344-9977-4A69BB9ADB10}" destId="{41A16F9D-BBD4-1C4B-949A-726FE2C59CEA}" srcOrd="9" destOrd="0" presId="urn:microsoft.com/office/officeart/2005/8/layout/list1"/>
    <dgm:cxn modelId="{218A5252-9DFA-C240-9887-AF39CC9B5773}" type="presParOf" srcId="{48DE8C13-BF09-B344-9977-4A69BB9ADB10}" destId="{7E6D40B1-AB13-DF46-9346-D37D47BB83D6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A7E864D-50BC-7E47-85EE-551220810342}" type="doc">
      <dgm:prSet loTypeId="urn:microsoft.com/office/officeart/2005/8/layout/lis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86A4F4E-9C47-6F4E-9A5E-399780C5EA38}">
      <dgm:prSet phldrT="[Text]"/>
      <dgm:spPr/>
      <dgm:t>
        <a:bodyPr/>
        <a:lstStyle/>
        <a:p>
          <a:r>
            <a:rPr lang="en-US" dirty="0"/>
            <a:t>Propofol	</a:t>
          </a:r>
        </a:p>
      </dgm:t>
    </dgm:pt>
    <dgm:pt modelId="{9E10203C-D5DA-3044-8730-B7A270899800}" type="parTrans" cxnId="{6B0C0136-2C50-584F-995D-0B304C2D7C08}">
      <dgm:prSet/>
      <dgm:spPr/>
      <dgm:t>
        <a:bodyPr/>
        <a:lstStyle/>
        <a:p>
          <a:endParaRPr lang="en-US"/>
        </a:p>
      </dgm:t>
    </dgm:pt>
    <dgm:pt modelId="{EFCDA520-F170-F34A-8200-85CA61D5D777}" type="sibTrans" cxnId="{6B0C0136-2C50-584F-995D-0B304C2D7C08}">
      <dgm:prSet/>
      <dgm:spPr/>
      <dgm:t>
        <a:bodyPr/>
        <a:lstStyle/>
        <a:p>
          <a:endParaRPr lang="en-US"/>
        </a:p>
      </dgm:t>
    </dgm:pt>
    <dgm:pt modelId="{1D1DA4B3-5BC4-444F-A2A4-B5E28E97D18F}">
      <dgm:prSet phldrT="[Text]"/>
      <dgm:spPr/>
      <dgm:t>
        <a:bodyPr/>
        <a:lstStyle/>
        <a:p>
          <a:r>
            <a:rPr lang="en-US" dirty="0"/>
            <a:t>Thiopental</a:t>
          </a:r>
        </a:p>
      </dgm:t>
    </dgm:pt>
    <dgm:pt modelId="{77B5584C-6EEA-5D4A-AD72-D52ABB774C00}" type="parTrans" cxnId="{69D2A2F2-40C4-7D41-A434-6836533C4730}">
      <dgm:prSet/>
      <dgm:spPr/>
      <dgm:t>
        <a:bodyPr/>
        <a:lstStyle/>
        <a:p>
          <a:endParaRPr lang="en-US"/>
        </a:p>
      </dgm:t>
    </dgm:pt>
    <dgm:pt modelId="{76E76FA0-E2A1-B544-9F79-E70C4723E2BF}" type="sibTrans" cxnId="{69D2A2F2-40C4-7D41-A434-6836533C4730}">
      <dgm:prSet/>
      <dgm:spPr/>
      <dgm:t>
        <a:bodyPr/>
        <a:lstStyle/>
        <a:p>
          <a:endParaRPr lang="en-US"/>
        </a:p>
      </dgm:t>
    </dgm:pt>
    <dgm:pt modelId="{40AB9BA6-8AA4-CE45-AFC4-A731E3D55CFC}">
      <dgm:prSet phldrT="[Text]"/>
      <dgm:spPr/>
      <dgm:t>
        <a:bodyPr/>
        <a:lstStyle/>
        <a:p>
          <a:r>
            <a:rPr lang="en-US" dirty="0"/>
            <a:t>Midazolam + Narcotic combination</a:t>
          </a:r>
        </a:p>
      </dgm:t>
    </dgm:pt>
    <dgm:pt modelId="{E3A707AB-740A-CC4B-B92E-05B463F70620}" type="parTrans" cxnId="{FBE6CF9D-06DD-6041-AFA5-0A2D3ACE9963}">
      <dgm:prSet/>
      <dgm:spPr/>
      <dgm:t>
        <a:bodyPr/>
        <a:lstStyle/>
        <a:p>
          <a:endParaRPr lang="en-US"/>
        </a:p>
      </dgm:t>
    </dgm:pt>
    <dgm:pt modelId="{C0AB72CC-FFB0-574D-8171-67541A546083}" type="sibTrans" cxnId="{FBE6CF9D-06DD-6041-AFA5-0A2D3ACE9963}">
      <dgm:prSet/>
      <dgm:spPr/>
      <dgm:t>
        <a:bodyPr/>
        <a:lstStyle/>
        <a:p>
          <a:endParaRPr lang="en-US"/>
        </a:p>
      </dgm:t>
    </dgm:pt>
    <dgm:pt modelId="{AFA59FE8-CB37-7C4C-BBAF-56DEF50D51D6}" type="pres">
      <dgm:prSet presAssocID="{2A7E864D-50BC-7E47-85EE-551220810342}" presName="linear" presStyleCnt="0">
        <dgm:presLayoutVars>
          <dgm:dir/>
          <dgm:animLvl val="lvl"/>
          <dgm:resizeHandles val="exact"/>
        </dgm:presLayoutVars>
      </dgm:prSet>
      <dgm:spPr/>
    </dgm:pt>
    <dgm:pt modelId="{BCF90FA1-3148-8745-AC30-8A78667CD34F}" type="pres">
      <dgm:prSet presAssocID="{F86A4F4E-9C47-6F4E-9A5E-399780C5EA38}" presName="parentLin" presStyleCnt="0"/>
      <dgm:spPr/>
    </dgm:pt>
    <dgm:pt modelId="{9A0F1FBD-430F-E643-A7FD-F4C9E690C442}" type="pres">
      <dgm:prSet presAssocID="{F86A4F4E-9C47-6F4E-9A5E-399780C5EA38}" presName="parentLeftMargin" presStyleLbl="node1" presStyleIdx="0" presStyleCnt="3"/>
      <dgm:spPr/>
    </dgm:pt>
    <dgm:pt modelId="{B9BC3572-BEF5-4D4B-86D8-6BF1D9459574}" type="pres">
      <dgm:prSet presAssocID="{F86A4F4E-9C47-6F4E-9A5E-399780C5EA38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90C591B8-A0E3-044D-8A77-E3538FD5722E}" type="pres">
      <dgm:prSet presAssocID="{F86A4F4E-9C47-6F4E-9A5E-399780C5EA38}" presName="negativeSpace" presStyleCnt="0"/>
      <dgm:spPr/>
    </dgm:pt>
    <dgm:pt modelId="{EC42069A-4BF0-E347-8393-FAD75DBD11FA}" type="pres">
      <dgm:prSet presAssocID="{F86A4F4E-9C47-6F4E-9A5E-399780C5EA38}" presName="childText" presStyleLbl="conFgAcc1" presStyleIdx="0" presStyleCnt="3">
        <dgm:presLayoutVars>
          <dgm:bulletEnabled val="1"/>
        </dgm:presLayoutVars>
      </dgm:prSet>
      <dgm:spPr/>
    </dgm:pt>
    <dgm:pt modelId="{D5CEB132-C1C8-AB49-917F-9EB1C0AF2187}" type="pres">
      <dgm:prSet presAssocID="{EFCDA520-F170-F34A-8200-85CA61D5D777}" presName="spaceBetweenRectangles" presStyleCnt="0"/>
      <dgm:spPr/>
    </dgm:pt>
    <dgm:pt modelId="{D2179CD7-EF2D-ED4F-AF4E-76763E88734E}" type="pres">
      <dgm:prSet presAssocID="{1D1DA4B3-5BC4-444F-A2A4-B5E28E97D18F}" presName="parentLin" presStyleCnt="0"/>
      <dgm:spPr/>
    </dgm:pt>
    <dgm:pt modelId="{1697A53C-9218-5F48-A9F0-79E7A08B218D}" type="pres">
      <dgm:prSet presAssocID="{1D1DA4B3-5BC4-444F-A2A4-B5E28E97D18F}" presName="parentLeftMargin" presStyleLbl="node1" presStyleIdx="0" presStyleCnt="3"/>
      <dgm:spPr/>
    </dgm:pt>
    <dgm:pt modelId="{0EC3C68D-DC15-124A-838B-CD7E4943F3C7}" type="pres">
      <dgm:prSet presAssocID="{1D1DA4B3-5BC4-444F-A2A4-B5E28E97D18F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D54F0658-43D8-E347-BB49-793671407513}" type="pres">
      <dgm:prSet presAssocID="{1D1DA4B3-5BC4-444F-A2A4-B5E28E97D18F}" presName="negativeSpace" presStyleCnt="0"/>
      <dgm:spPr/>
    </dgm:pt>
    <dgm:pt modelId="{253632AA-7DDF-EA41-9984-DEC4350C6BBB}" type="pres">
      <dgm:prSet presAssocID="{1D1DA4B3-5BC4-444F-A2A4-B5E28E97D18F}" presName="childText" presStyleLbl="conFgAcc1" presStyleIdx="1" presStyleCnt="3">
        <dgm:presLayoutVars>
          <dgm:bulletEnabled val="1"/>
        </dgm:presLayoutVars>
      </dgm:prSet>
      <dgm:spPr/>
    </dgm:pt>
    <dgm:pt modelId="{5C609A82-DC63-7144-A1CE-CF9F6AF52F57}" type="pres">
      <dgm:prSet presAssocID="{76E76FA0-E2A1-B544-9F79-E70C4723E2BF}" presName="spaceBetweenRectangles" presStyleCnt="0"/>
      <dgm:spPr/>
    </dgm:pt>
    <dgm:pt modelId="{E7CFC44D-410E-E943-AA3A-FA2DED4F4304}" type="pres">
      <dgm:prSet presAssocID="{40AB9BA6-8AA4-CE45-AFC4-A731E3D55CFC}" presName="parentLin" presStyleCnt="0"/>
      <dgm:spPr/>
    </dgm:pt>
    <dgm:pt modelId="{D63814C3-5571-C344-AB0B-DE81998A0212}" type="pres">
      <dgm:prSet presAssocID="{40AB9BA6-8AA4-CE45-AFC4-A731E3D55CFC}" presName="parentLeftMargin" presStyleLbl="node1" presStyleIdx="1" presStyleCnt="3"/>
      <dgm:spPr/>
    </dgm:pt>
    <dgm:pt modelId="{B446052A-97D0-634F-8315-065F4D2B230F}" type="pres">
      <dgm:prSet presAssocID="{40AB9BA6-8AA4-CE45-AFC4-A731E3D55CFC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47A81BC1-1ED9-5F4B-8B69-BB19B9B723F5}" type="pres">
      <dgm:prSet presAssocID="{40AB9BA6-8AA4-CE45-AFC4-A731E3D55CFC}" presName="negativeSpace" presStyleCnt="0"/>
      <dgm:spPr/>
    </dgm:pt>
    <dgm:pt modelId="{643F8238-9125-DF42-B920-547EB1BE0F99}" type="pres">
      <dgm:prSet presAssocID="{40AB9BA6-8AA4-CE45-AFC4-A731E3D55CFC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29997B33-8152-2A41-A606-F4798A5B51FB}" type="presOf" srcId="{40AB9BA6-8AA4-CE45-AFC4-A731E3D55CFC}" destId="{B446052A-97D0-634F-8315-065F4D2B230F}" srcOrd="1" destOrd="0" presId="urn:microsoft.com/office/officeart/2005/8/layout/list1"/>
    <dgm:cxn modelId="{6B0C0136-2C50-584F-995D-0B304C2D7C08}" srcId="{2A7E864D-50BC-7E47-85EE-551220810342}" destId="{F86A4F4E-9C47-6F4E-9A5E-399780C5EA38}" srcOrd="0" destOrd="0" parTransId="{9E10203C-D5DA-3044-8730-B7A270899800}" sibTransId="{EFCDA520-F170-F34A-8200-85CA61D5D777}"/>
    <dgm:cxn modelId="{F411F845-0633-7640-8345-56F9EA62D030}" type="presOf" srcId="{1D1DA4B3-5BC4-444F-A2A4-B5E28E97D18F}" destId="{0EC3C68D-DC15-124A-838B-CD7E4943F3C7}" srcOrd="1" destOrd="0" presId="urn:microsoft.com/office/officeart/2005/8/layout/list1"/>
    <dgm:cxn modelId="{5A870B54-F2FA-594B-96F5-469BC5E93794}" type="presOf" srcId="{F86A4F4E-9C47-6F4E-9A5E-399780C5EA38}" destId="{B9BC3572-BEF5-4D4B-86D8-6BF1D9459574}" srcOrd="1" destOrd="0" presId="urn:microsoft.com/office/officeart/2005/8/layout/list1"/>
    <dgm:cxn modelId="{CD32308A-3A65-474B-B1F3-33BCFCF8A798}" type="presOf" srcId="{1D1DA4B3-5BC4-444F-A2A4-B5E28E97D18F}" destId="{1697A53C-9218-5F48-A9F0-79E7A08B218D}" srcOrd="0" destOrd="0" presId="urn:microsoft.com/office/officeart/2005/8/layout/list1"/>
    <dgm:cxn modelId="{DB096A93-B585-0741-8664-B28D6A96ED96}" type="presOf" srcId="{40AB9BA6-8AA4-CE45-AFC4-A731E3D55CFC}" destId="{D63814C3-5571-C344-AB0B-DE81998A0212}" srcOrd="0" destOrd="0" presId="urn:microsoft.com/office/officeart/2005/8/layout/list1"/>
    <dgm:cxn modelId="{FFBFF395-CAF8-3744-A4AA-775CD3DA3797}" type="presOf" srcId="{2A7E864D-50BC-7E47-85EE-551220810342}" destId="{AFA59FE8-CB37-7C4C-BBAF-56DEF50D51D6}" srcOrd="0" destOrd="0" presId="urn:microsoft.com/office/officeart/2005/8/layout/list1"/>
    <dgm:cxn modelId="{FBE6CF9D-06DD-6041-AFA5-0A2D3ACE9963}" srcId="{2A7E864D-50BC-7E47-85EE-551220810342}" destId="{40AB9BA6-8AA4-CE45-AFC4-A731E3D55CFC}" srcOrd="2" destOrd="0" parTransId="{E3A707AB-740A-CC4B-B92E-05B463F70620}" sibTransId="{C0AB72CC-FFB0-574D-8171-67541A546083}"/>
    <dgm:cxn modelId="{562FE2CF-7557-DC4B-B5C6-B65E8B7C7568}" type="presOf" srcId="{F86A4F4E-9C47-6F4E-9A5E-399780C5EA38}" destId="{9A0F1FBD-430F-E643-A7FD-F4C9E690C442}" srcOrd="0" destOrd="0" presId="urn:microsoft.com/office/officeart/2005/8/layout/list1"/>
    <dgm:cxn modelId="{69D2A2F2-40C4-7D41-A434-6836533C4730}" srcId="{2A7E864D-50BC-7E47-85EE-551220810342}" destId="{1D1DA4B3-5BC4-444F-A2A4-B5E28E97D18F}" srcOrd="1" destOrd="0" parTransId="{77B5584C-6EEA-5D4A-AD72-D52ABB774C00}" sibTransId="{76E76FA0-E2A1-B544-9F79-E70C4723E2BF}"/>
    <dgm:cxn modelId="{2481E63E-B8A7-4748-9E65-9AA78AA2CDE3}" type="presParOf" srcId="{AFA59FE8-CB37-7C4C-BBAF-56DEF50D51D6}" destId="{BCF90FA1-3148-8745-AC30-8A78667CD34F}" srcOrd="0" destOrd="0" presId="urn:microsoft.com/office/officeart/2005/8/layout/list1"/>
    <dgm:cxn modelId="{D64CAFFD-54A1-8245-9A23-DC81EA9F6BF8}" type="presParOf" srcId="{BCF90FA1-3148-8745-AC30-8A78667CD34F}" destId="{9A0F1FBD-430F-E643-A7FD-F4C9E690C442}" srcOrd="0" destOrd="0" presId="urn:microsoft.com/office/officeart/2005/8/layout/list1"/>
    <dgm:cxn modelId="{80F64889-2558-994D-B586-6B4618251C72}" type="presParOf" srcId="{BCF90FA1-3148-8745-AC30-8A78667CD34F}" destId="{B9BC3572-BEF5-4D4B-86D8-6BF1D9459574}" srcOrd="1" destOrd="0" presId="urn:microsoft.com/office/officeart/2005/8/layout/list1"/>
    <dgm:cxn modelId="{2D995A0F-F67B-B841-AB71-772E87463893}" type="presParOf" srcId="{AFA59FE8-CB37-7C4C-BBAF-56DEF50D51D6}" destId="{90C591B8-A0E3-044D-8A77-E3538FD5722E}" srcOrd="1" destOrd="0" presId="urn:microsoft.com/office/officeart/2005/8/layout/list1"/>
    <dgm:cxn modelId="{3AA0ECAC-EF52-7842-BC60-AB8B33867AE6}" type="presParOf" srcId="{AFA59FE8-CB37-7C4C-BBAF-56DEF50D51D6}" destId="{EC42069A-4BF0-E347-8393-FAD75DBD11FA}" srcOrd="2" destOrd="0" presId="urn:microsoft.com/office/officeart/2005/8/layout/list1"/>
    <dgm:cxn modelId="{7193138B-63AB-C941-AB87-FAA1BBB281E5}" type="presParOf" srcId="{AFA59FE8-CB37-7C4C-BBAF-56DEF50D51D6}" destId="{D5CEB132-C1C8-AB49-917F-9EB1C0AF2187}" srcOrd="3" destOrd="0" presId="urn:microsoft.com/office/officeart/2005/8/layout/list1"/>
    <dgm:cxn modelId="{D34946B2-66D3-8945-BB4A-9B63C17BB02F}" type="presParOf" srcId="{AFA59FE8-CB37-7C4C-BBAF-56DEF50D51D6}" destId="{D2179CD7-EF2D-ED4F-AF4E-76763E88734E}" srcOrd="4" destOrd="0" presId="urn:microsoft.com/office/officeart/2005/8/layout/list1"/>
    <dgm:cxn modelId="{BC4EB69B-D51B-104B-A708-34E1CC9504E0}" type="presParOf" srcId="{D2179CD7-EF2D-ED4F-AF4E-76763E88734E}" destId="{1697A53C-9218-5F48-A9F0-79E7A08B218D}" srcOrd="0" destOrd="0" presId="urn:microsoft.com/office/officeart/2005/8/layout/list1"/>
    <dgm:cxn modelId="{B58E676F-CFA5-0B49-B53C-847B11512022}" type="presParOf" srcId="{D2179CD7-EF2D-ED4F-AF4E-76763E88734E}" destId="{0EC3C68D-DC15-124A-838B-CD7E4943F3C7}" srcOrd="1" destOrd="0" presId="urn:microsoft.com/office/officeart/2005/8/layout/list1"/>
    <dgm:cxn modelId="{3D5C75B0-7311-8B40-B403-950D6B823C6E}" type="presParOf" srcId="{AFA59FE8-CB37-7C4C-BBAF-56DEF50D51D6}" destId="{D54F0658-43D8-E347-BB49-793671407513}" srcOrd="5" destOrd="0" presId="urn:microsoft.com/office/officeart/2005/8/layout/list1"/>
    <dgm:cxn modelId="{5337A84A-F229-EE4E-BDF9-D90775735E32}" type="presParOf" srcId="{AFA59FE8-CB37-7C4C-BBAF-56DEF50D51D6}" destId="{253632AA-7DDF-EA41-9984-DEC4350C6BBB}" srcOrd="6" destOrd="0" presId="urn:microsoft.com/office/officeart/2005/8/layout/list1"/>
    <dgm:cxn modelId="{666A4E73-7B3B-DE49-9A64-5AD2DFD2EA59}" type="presParOf" srcId="{AFA59FE8-CB37-7C4C-BBAF-56DEF50D51D6}" destId="{5C609A82-DC63-7144-A1CE-CF9F6AF52F57}" srcOrd="7" destOrd="0" presId="urn:microsoft.com/office/officeart/2005/8/layout/list1"/>
    <dgm:cxn modelId="{343C6645-D1A9-1544-A467-A97BC164861F}" type="presParOf" srcId="{AFA59FE8-CB37-7C4C-BBAF-56DEF50D51D6}" destId="{E7CFC44D-410E-E943-AA3A-FA2DED4F4304}" srcOrd="8" destOrd="0" presId="urn:microsoft.com/office/officeart/2005/8/layout/list1"/>
    <dgm:cxn modelId="{4260700B-E8CA-ED4F-9022-8C58597F37D4}" type="presParOf" srcId="{E7CFC44D-410E-E943-AA3A-FA2DED4F4304}" destId="{D63814C3-5571-C344-AB0B-DE81998A0212}" srcOrd="0" destOrd="0" presId="urn:microsoft.com/office/officeart/2005/8/layout/list1"/>
    <dgm:cxn modelId="{0A82CEBC-AD26-0947-B526-E267C295D9B1}" type="presParOf" srcId="{E7CFC44D-410E-E943-AA3A-FA2DED4F4304}" destId="{B446052A-97D0-634F-8315-065F4D2B230F}" srcOrd="1" destOrd="0" presId="urn:microsoft.com/office/officeart/2005/8/layout/list1"/>
    <dgm:cxn modelId="{69756720-1FB6-9541-86CF-1DF4203CFA3D}" type="presParOf" srcId="{AFA59FE8-CB37-7C4C-BBAF-56DEF50D51D6}" destId="{47A81BC1-1ED9-5F4B-8B69-BB19B9B723F5}" srcOrd="9" destOrd="0" presId="urn:microsoft.com/office/officeart/2005/8/layout/list1"/>
    <dgm:cxn modelId="{E73DA3A6-937E-B147-B4FD-7DEEF71E5C9D}" type="presParOf" srcId="{AFA59FE8-CB37-7C4C-BBAF-56DEF50D51D6}" destId="{643F8238-9125-DF42-B920-547EB1BE0F99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5F9DAD-51FA-CB45-ACA6-0C10DC8743F5}">
      <dsp:nvSpPr>
        <dsp:cNvPr id="0" name=""/>
        <dsp:cNvSpPr/>
      </dsp:nvSpPr>
      <dsp:spPr>
        <a:xfrm>
          <a:off x="0" y="401615"/>
          <a:ext cx="11704320" cy="155902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Decrease preload</a:t>
          </a:r>
        </a:p>
      </dsp:txBody>
      <dsp:txXfrm>
        <a:off x="76105" y="477720"/>
        <a:ext cx="11552110" cy="1406815"/>
      </dsp:txXfrm>
    </dsp:sp>
    <dsp:sp modelId="{C6548646-FA29-5342-A0B7-C48E498BC492}">
      <dsp:nvSpPr>
        <dsp:cNvPr id="0" name=""/>
        <dsp:cNvSpPr/>
      </dsp:nvSpPr>
      <dsp:spPr>
        <a:xfrm>
          <a:off x="0" y="1960640"/>
          <a:ext cx="11704320" cy="107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1612" tIns="82550" rIns="462280" bIns="82550" numCol="1" spcCol="1270" anchor="t" anchorCtr="0">
          <a:noAutofit/>
        </a:bodyPr>
        <a:lstStyle/>
        <a:p>
          <a:pPr marL="285750" lvl="1" indent="-285750" algn="l" defTabSz="2266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5100" kern="1200" dirty="0"/>
            <a:t>PPV, Venodilation with induction</a:t>
          </a:r>
        </a:p>
      </dsp:txBody>
      <dsp:txXfrm>
        <a:off x="0" y="1960640"/>
        <a:ext cx="11704320" cy="1076400"/>
      </dsp:txXfrm>
    </dsp:sp>
    <dsp:sp modelId="{C2E370A5-25BA-9B42-8776-D0C53006AF9C}">
      <dsp:nvSpPr>
        <dsp:cNvPr id="0" name=""/>
        <dsp:cNvSpPr/>
      </dsp:nvSpPr>
      <dsp:spPr>
        <a:xfrm>
          <a:off x="0" y="3037040"/>
          <a:ext cx="11704320" cy="155902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Increase preload</a:t>
          </a:r>
        </a:p>
      </dsp:txBody>
      <dsp:txXfrm>
        <a:off x="76105" y="3113145"/>
        <a:ext cx="11552110" cy="1406815"/>
      </dsp:txXfrm>
    </dsp:sp>
    <dsp:sp modelId="{311F873A-7304-694C-8A62-BA313997A231}">
      <dsp:nvSpPr>
        <dsp:cNvPr id="0" name=""/>
        <dsp:cNvSpPr/>
      </dsp:nvSpPr>
      <dsp:spPr>
        <a:xfrm>
          <a:off x="0" y="4596065"/>
          <a:ext cx="11704320" cy="15809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1612" tIns="82550" rIns="462280" bIns="82550" numCol="1" spcCol="1270" anchor="t" anchorCtr="0">
          <a:noAutofit/>
        </a:bodyPr>
        <a:lstStyle/>
        <a:p>
          <a:pPr marL="285750" lvl="1" indent="-285750" algn="l" defTabSz="2266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5100" kern="1200" dirty="0"/>
            <a:t>Inadvertent fluids, Trendelenburg position for line placement</a:t>
          </a:r>
        </a:p>
      </dsp:txBody>
      <dsp:txXfrm>
        <a:off x="0" y="4596065"/>
        <a:ext cx="11704320" cy="15809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B13251-9854-B444-A9E0-74BEE8EBAF3F}">
      <dsp:nvSpPr>
        <dsp:cNvPr id="0" name=""/>
        <dsp:cNvSpPr/>
      </dsp:nvSpPr>
      <dsp:spPr>
        <a:xfrm>
          <a:off x="6437" y="0"/>
          <a:ext cx="3862425" cy="3157749"/>
        </a:xfrm>
        <a:prstGeom prst="upArrow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61B2106-905C-3F48-A110-6E68C6784B5A}">
      <dsp:nvSpPr>
        <dsp:cNvPr id="0" name=""/>
        <dsp:cNvSpPr/>
      </dsp:nvSpPr>
      <dsp:spPr>
        <a:xfrm>
          <a:off x="3984735" y="0"/>
          <a:ext cx="6554419" cy="31577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0" rIns="462280" bIns="46228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Systemic BP</a:t>
          </a:r>
        </a:p>
      </dsp:txBody>
      <dsp:txXfrm>
        <a:off x="3984735" y="0"/>
        <a:ext cx="6554419" cy="3157749"/>
      </dsp:txXfrm>
    </dsp:sp>
    <dsp:sp modelId="{EA1D6CCC-7CD9-FA45-B36D-B8F984A381F1}">
      <dsp:nvSpPr>
        <dsp:cNvPr id="0" name=""/>
        <dsp:cNvSpPr/>
      </dsp:nvSpPr>
      <dsp:spPr>
        <a:xfrm>
          <a:off x="1165165" y="3420894"/>
          <a:ext cx="3862425" cy="3157749"/>
        </a:xfrm>
        <a:prstGeom prst="downArrow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64CEF41-DFF0-4548-B7C6-E6B5C8107194}">
      <dsp:nvSpPr>
        <dsp:cNvPr id="0" name=""/>
        <dsp:cNvSpPr/>
      </dsp:nvSpPr>
      <dsp:spPr>
        <a:xfrm>
          <a:off x="5143463" y="3420894"/>
          <a:ext cx="6554419" cy="31577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0" rIns="462280" bIns="46228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Pulmonary vascular resistance</a:t>
          </a:r>
        </a:p>
      </dsp:txBody>
      <dsp:txXfrm>
        <a:off x="5143463" y="3420894"/>
        <a:ext cx="6554419" cy="315774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B75C17-681E-2C42-BEB6-AA560C706C25}">
      <dsp:nvSpPr>
        <dsp:cNvPr id="0" name=""/>
        <dsp:cNvSpPr/>
      </dsp:nvSpPr>
      <dsp:spPr>
        <a:xfrm rot="16200000">
          <a:off x="1281419" y="-1281419"/>
          <a:ext cx="3289322" cy="5852160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 rot="5400000">
        <a:off x="0" y="0"/>
        <a:ext cx="5852160" cy="2466991"/>
      </dsp:txXfrm>
    </dsp:sp>
    <dsp:sp modelId="{501B41BC-B212-B645-A95A-1BBE15BC7798}">
      <dsp:nvSpPr>
        <dsp:cNvPr id="0" name=""/>
        <dsp:cNvSpPr/>
      </dsp:nvSpPr>
      <dsp:spPr>
        <a:xfrm>
          <a:off x="5852160" y="0"/>
          <a:ext cx="5852160" cy="3289322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5852160" y="0"/>
        <a:ext cx="5852160" cy="2466991"/>
      </dsp:txXfrm>
    </dsp:sp>
    <dsp:sp modelId="{5D80D80B-1C2C-7C42-9223-83504678AA45}">
      <dsp:nvSpPr>
        <dsp:cNvPr id="0" name=""/>
        <dsp:cNvSpPr/>
      </dsp:nvSpPr>
      <dsp:spPr>
        <a:xfrm rot="10800000">
          <a:off x="0" y="3289322"/>
          <a:ext cx="5852160" cy="3289322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 rot="10800000">
        <a:off x="0" y="4111652"/>
        <a:ext cx="5852160" cy="2466991"/>
      </dsp:txXfrm>
    </dsp:sp>
    <dsp:sp modelId="{0BC23A34-3C86-DB42-9D8F-D48DBAE30B39}">
      <dsp:nvSpPr>
        <dsp:cNvPr id="0" name=""/>
        <dsp:cNvSpPr/>
      </dsp:nvSpPr>
      <dsp:spPr>
        <a:xfrm rot="5400000">
          <a:off x="7133579" y="2007902"/>
          <a:ext cx="3289322" cy="5852160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 rot="-5400000">
        <a:off x="5852160" y="4111652"/>
        <a:ext cx="5852160" cy="2466991"/>
      </dsp:txXfrm>
    </dsp:sp>
    <dsp:sp modelId="{A1C370FE-45E9-4546-92B4-365B76B4025B}">
      <dsp:nvSpPr>
        <dsp:cNvPr id="0" name=""/>
        <dsp:cNvSpPr/>
      </dsp:nvSpPr>
      <dsp:spPr>
        <a:xfrm>
          <a:off x="543572" y="568962"/>
          <a:ext cx="10312395" cy="5440719"/>
        </a:xfrm>
        <a:prstGeom prst="round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1">
                <a:tint val="60000"/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5760" tIns="365760" rIns="365760" bIns="365760" numCol="1" spcCol="1270" anchor="ctr" anchorCtr="0">
          <a:noAutofit/>
        </a:bodyPr>
        <a:lstStyle/>
        <a:p>
          <a:pPr marL="0" lvl="0" indent="0" algn="ctr" defTabSz="4267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600" b="1" kern="1200" dirty="0">
              <a:solidFill>
                <a:srgbClr val="800000"/>
              </a:solidFill>
            </a:rPr>
            <a:t>EPINEPHRINE</a:t>
          </a:r>
        </a:p>
      </dsp:txBody>
      <dsp:txXfrm>
        <a:off x="809166" y="834556"/>
        <a:ext cx="9781207" cy="490953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1C8973-8ED7-9245-8D79-F3A1B053DD05}">
      <dsp:nvSpPr>
        <dsp:cNvPr id="0" name=""/>
        <dsp:cNvSpPr/>
      </dsp:nvSpPr>
      <dsp:spPr>
        <a:xfrm>
          <a:off x="0" y="0"/>
          <a:ext cx="9948672" cy="19735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l" defTabSz="2311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 dirty="0"/>
            <a:t>EPINEPHRINE</a:t>
          </a:r>
        </a:p>
      </dsp:txBody>
      <dsp:txXfrm>
        <a:off x="57805" y="57805"/>
        <a:ext cx="7819010" cy="1857983"/>
      </dsp:txXfrm>
    </dsp:sp>
    <dsp:sp modelId="{91B944C3-2FC2-FF41-8146-8B2B6CDE0B28}">
      <dsp:nvSpPr>
        <dsp:cNvPr id="0" name=""/>
        <dsp:cNvSpPr/>
      </dsp:nvSpPr>
      <dsp:spPr>
        <a:xfrm>
          <a:off x="877823" y="2302525"/>
          <a:ext cx="9948672" cy="19735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l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 dirty="0"/>
            <a:t>MAINTAINS RV CONTRACTILITY</a:t>
          </a:r>
        </a:p>
      </dsp:txBody>
      <dsp:txXfrm>
        <a:off x="935628" y="2360330"/>
        <a:ext cx="7672402" cy="1857983"/>
      </dsp:txXfrm>
    </dsp:sp>
    <dsp:sp modelId="{38EEB12F-B8DB-CA4B-B444-B1B7401239AE}">
      <dsp:nvSpPr>
        <dsp:cNvPr id="0" name=""/>
        <dsp:cNvSpPr/>
      </dsp:nvSpPr>
      <dsp:spPr>
        <a:xfrm>
          <a:off x="1755647" y="4605050"/>
          <a:ext cx="9948672" cy="19735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l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 dirty="0"/>
            <a:t>IMPROVES SYSTEMIC BP</a:t>
          </a:r>
        </a:p>
      </dsp:txBody>
      <dsp:txXfrm>
        <a:off x="1813452" y="4662855"/>
        <a:ext cx="7672402" cy="1857983"/>
      </dsp:txXfrm>
    </dsp:sp>
    <dsp:sp modelId="{4987863F-0A83-FB41-BEB4-3D5BF6E51294}">
      <dsp:nvSpPr>
        <dsp:cNvPr id="0" name=""/>
        <dsp:cNvSpPr/>
      </dsp:nvSpPr>
      <dsp:spPr>
        <a:xfrm>
          <a:off x="8665836" y="1496641"/>
          <a:ext cx="1282835" cy="128283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 dirty="0"/>
        </a:p>
      </dsp:txBody>
      <dsp:txXfrm>
        <a:off x="8954474" y="1496641"/>
        <a:ext cx="705559" cy="965333"/>
      </dsp:txXfrm>
    </dsp:sp>
    <dsp:sp modelId="{45CF4729-753A-1348-997F-8E0868BE6315}">
      <dsp:nvSpPr>
        <dsp:cNvPr id="0" name=""/>
        <dsp:cNvSpPr/>
      </dsp:nvSpPr>
      <dsp:spPr>
        <a:xfrm>
          <a:off x="9543660" y="3786009"/>
          <a:ext cx="1282835" cy="128283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 dirty="0"/>
        </a:p>
      </dsp:txBody>
      <dsp:txXfrm>
        <a:off x="9832298" y="3786009"/>
        <a:ext cx="705559" cy="96533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70B404-C833-CB40-AE2E-D34F7F194507}">
      <dsp:nvSpPr>
        <dsp:cNvPr id="0" name=""/>
        <dsp:cNvSpPr/>
      </dsp:nvSpPr>
      <dsp:spPr>
        <a:xfrm>
          <a:off x="0" y="872878"/>
          <a:ext cx="12361334" cy="138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E6CE21-3E2C-F644-9B8C-E02E1197F0F4}">
      <dsp:nvSpPr>
        <dsp:cNvPr id="0" name=""/>
        <dsp:cNvSpPr/>
      </dsp:nvSpPr>
      <dsp:spPr>
        <a:xfrm>
          <a:off x="618066" y="61077"/>
          <a:ext cx="8652933" cy="16236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7060" tIns="0" rIns="327060" bIns="0" numCol="1" spcCol="1270" anchor="ctr" anchorCtr="0">
          <a:noAutofit/>
        </a:bodyPr>
        <a:lstStyle/>
        <a:p>
          <a:pPr marL="0" lvl="0" indent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kern="1200" dirty="0"/>
            <a:t>Etomidate</a:t>
          </a:r>
        </a:p>
      </dsp:txBody>
      <dsp:txXfrm>
        <a:off x="697324" y="140335"/>
        <a:ext cx="8494417" cy="1465084"/>
      </dsp:txXfrm>
    </dsp:sp>
    <dsp:sp modelId="{11A471CF-B2F5-1E42-8E8F-BD34A7651A30}">
      <dsp:nvSpPr>
        <dsp:cNvPr id="0" name=""/>
        <dsp:cNvSpPr/>
      </dsp:nvSpPr>
      <dsp:spPr>
        <a:xfrm>
          <a:off x="0" y="3367678"/>
          <a:ext cx="12361334" cy="138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D7B295-7A45-1746-A9CB-C23F95B0233A}">
      <dsp:nvSpPr>
        <dsp:cNvPr id="0" name=""/>
        <dsp:cNvSpPr/>
      </dsp:nvSpPr>
      <dsp:spPr>
        <a:xfrm>
          <a:off x="618066" y="2555878"/>
          <a:ext cx="8652933" cy="16236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7060" tIns="0" rIns="327060" bIns="0" numCol="1" spcCol="1270" anchor="ctr" anchorCtr="0">
          <a:noAutofit/>
        </a:bodyPr>
        <a:lstStyle/>
        <a:p>
          <a:pPr marL="0" lvl="0" indent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kern="1200" dirty="0"/>
            <a:t>Ketamine</a:t>
          </a:r>
        </a:p>
      </dsp:txBody>
      <dsp:txXfrm>
        <a:off x="697324" y="2635136"/>
        <a:ext cx="8494417" cy="1465084"/>
      </dsp:txXfrm>
    </dsp:sp>
    <dsp:sp modelId="{7E6D40B1-AB13-DF46-9346-D37D47BB83D6}">
      <dsp:nvSpPr>
        <dsp:cNvPr id="0" name=""/>
        <dsp:cNvSpPr/>
      </dsp:nvSpPr>
      <dsp:spPr>
        <a:xfrm>
          <a:off x="0" y="5862478"/>
          <a:ext cx="12361334" cy="138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9377" tIns="1145540" rIns="959377" bIns="391160" numCol="1" spcCol="1270" anchor="t" anchorCtr="0">
          <a:noAutofit/>
        </a:bodyPr>
        <a:lstStyle/>
        <a:p>
          <a:pPr marL="285750" lvl="1" indent="-285750" algn="l" defTabSz="2444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5500" kern="1200" dirty="0"/>
        </a:p>
      </dsp:txBody>
      <dsp:txXfrm>
        <a:off x="0" y="5862478"/>
        <a:ext cx="12361334" cy="1386000"/>
      </dsp:txXfrm>
    </dsp:sp>
    <dsp:sp modelId="{B245E49A-8FB7-E744-B295-44694749B660}">
      <dsp:nvSpPr>
        <dsp:cNvPr id="0" name=""/>
        <dsp:cNvSpPr/>
      </dsp:nvSpPr>
      <dsp:spPr>
        <a:xfrm>
          <a:off x="618066" y="5050678"/>
          <a:ext cx="8652933" cy="16236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7060" tIns="0" rIns="327060" bIns="0" numCol="1" spcCol="1270" anchor="ctr" anchorCtr="0">
          <a:noAutofit/>
        </a:bodyPr>
        <a:lstStyle/>
        <a:p>
          <a:pPr marL="0" lvl="0" indent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kern="1200" dirty="0"/>
            <a:t>Inhalational induction</a:t>
          </a:r>
        </a:p>
      </dsp:txBody>
      <dsp:txXfrm>
        <a:off x="697324" y="5129936"/>
        <a:ext cx="8494417" cy="146508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42069A-4BF0-E347-8393-FAD75DBD11FA}">
      <dsp:nvSpPr>
        <dsp:cNvPr id="0" name=""/>
        <dsp:cNvSpPr/>
      </dsp:nvSpPr>
      <dsp:spPr>
        <a:xfrm>
          <a:off x="0" y="1533899"/>
          <a:ext cx="13004800" cy="113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BC3572-BEF5-4D4B-86D8-6BF1D9459574}">
      <dsp:nvSpPr>
        <dsp:cNvPr id="0" name=""/>
        <dsp:cNvSpPr/>
      </dsp:nvSpPr>
      <dsp:spPr>
        <a:xfrm>
          <a:off x="650240" y="869699"/>
          <a:ext cx="9103360" cy="13284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4085" tIns="0" rIns="344085" bIns="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 dirty="0"/>
            <a:t>Propofol	</a:t>
          </a:r>
        </a:p>
      </dsp:txBody>
      <dsp:txXfrm>
        <a:off x="715087" y="934546"/>
        <a:ext cx="8973666" cy="1198706"/>
      </dsp:txXfrm>
    </dsp:sp>
    <dsp:sp modelId="{253632AA-7DDF-EA41-9984-DEC4350C6BBB}">
      <dsp:nvSpPr>
        <dsp:cNvPr id="0" name=""/>
        <dsp:cNvSpPr/>
      </dsp:nvSpPr>
      <dsp:spPr>
        <a:xfrm>
          <a:off x="0" y="3575099"/>
          <a:ext cx="13004800" cy="113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C3C68D-DC15-124A-838B-CD7E4943F3C7}">
      <dsp:nvSpPr>
        <dsp:cNvPr id="0" name=""/>
        <dsp:cNvSpPr/>
      </dsp:nvSpPr>
      <dsp:spPr>
        <a:xfrm>
          <a:off x="650240" y="2910899"/>
          <a:ext cx="9103360" cy="13284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4085" tIns="0" rIns="344085" bIns="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 dirty="0"/>
            <a:t>Thiopental</a:t>
          </a:r>
        </a:p>
      </dsp:txBody>
      <dsp:txXfrm>
        <a:off x="715087" y="2975746"/>
        <a:ext cx="8973666" cy="1198706"/>
      </dsp:txXfrm>
    </dsp:sp>
    <dsp:sp modelId="{643F8238-9125-DF42-B920-547EB1BE0F99}">
      <dsp:nvSpPr>
        <dsp:cNvPr id="0" name=""/>
        <dsp:cNvSpPr/>
      </dsp:nvSpPr>
      <dsp:spPr>
        <a:xfrm>
          <a:off x="0" y="5616300"/>
          <a:ext cx="13004800" cy="113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46052A-97D0-634F-8315-065F4D2B230F}">
      <dsp:nvSpPr>
        <dsp:cNvPr id="0" name=""/>
        <dsp:cNvSpPr/>
      </dsp:nvSpPr>
      <dsp:spPr>
        <a:xfrm>
          <a:off x="650240" y="4952100"/>
          <a:ext cx="9103360" cy="13284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4085" tIns="0" rIns="344085" bIns="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 dirty="0"/>
            <a:t>Midazolam + Narcotic combination</a:t>
          </a:r>
        </a:p>
      </dsp:txBody>
      <dsp:txXfrm>
        <a:off x="715087" y="5016947"/>
        <a:ext cx="8973666" cy="11987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79" name="Shape 7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147474819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58420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pumps the same cardiac volume with roughly</a:t>
            </a:r>
            <a:r>
              <a:rPr lang="en-US" baseline="0" dirty="0"/>
              <a:t> 25% of the stroke work of the left ventricle…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053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1" y="0"/>
            <a:ext cx="13004799" cy="730372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4772762"/>
            <a:ext cx="11487573" cy="2379878"/>
          </a:xfrm>
        </p:spPr>
        <p:txBody>
          <a:bodyPr vert="horz" lIns="130046" tIns="0" rIns="65023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6700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5360" y="2600960"/>
            <a:ext cx="11487573" cy="2132787"/>
          </a:xfrm>
        </p:spPr>
        <p:txBody>
          <a:bodyPr lIns="169060" tIns="0" rIns="65023" bIns="0" anchor="b"/>
          <a:lstStyle>
            <a:lvl1pPr marL="0" indent="0" algn="l">
              <a:buNone/>
              <a:defRPr sz="2800">
                <a:solidFill>
                  <a:srgbClr val="FFFFFF"/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t>5/1/2018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 dirty="0"/>
          </a:p>
        </p:txBody>
      </p:sp>
      <p:sp>
        <p:nvSpPr>
          <p:cNvPr id="10" name="Rectangle 9"/>
          <p:cNvSpPr/>
          <p:nvPr/>
        </p:nvSpPr>
        <p:spPr bwMode="invGray">
          <a:xfrm>
            <a:off x="0" y="7293631"/>
            <a:ext cx="13004800" cy="65024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t>5/1/2018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9385131" y="0"/>
            <a:ext cx="65024" cy="97536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 bwMode="ltGray">
          <a:xfrm>
            <a:off x="9454489" y="0"/>
            <a:ext cx="3576321" cy="97536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45227" y="390600"/>
            <a:ext cx="2709333" cy="8322169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240" y="433494"/>
            <a:ext cx="8561493" cy="8322169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t>5/1/2018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55516" y="9070165"/>
            <a:ext cx="5456219" cy="519289"/>
          </a:xfrm>
        </p:spPr>
        <p:txBody>
          <a:bodyPr/>
          <a:lstStyle/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tabLst>
                <a:tab pos="1219200" algn="l"/>
              </a:tabLst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  <a:tabLst>
                <a:tab pos="1409700" algn="l"/>
              </a:tabLst>
            </a:lvl1pPr>
            <a:lvl2pPr>
              <a:buBlip>
                <a:blip r:embed="rId2"/>
              </a:buBlip>
              <a:tabLst>
                <a:tab pos="1981200" algn="l"/>
              </a:tabLst>
            </a:lvl2pPr>
            <a:lvl3pPr>
              <a:buBlip>
                <a:blip r:embed="rId2"/>
              </a:buBlip>
              <a:tabLst>
                <a:tab pos="2552700" algn="l"/>
              </a:tabLst>
            </a:lvl3pPr>
            <a:lvl4pPr>
              <a:buBlip>
                <a:blip r:embed="rId2"/>
              </a:buBlip>
              <a:tabLst>
                <a:tab pos="3124200" algn="l"/>
              </a:tabLst>
            </a:lvl4pPr>
            <a:lvl5pPr>
              <a:buBlip>
                <a:blip r:embed="rId2"/>
              </a:buBlip>
              <a:tabLst>
                <a:tab pos="3695700" algn="l"/>
              </a:tabLst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0" y="221081"/>
            <a:ext cx="11704320" cy="178165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t>5/1/2018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13004800" cy="3701362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3701362"/>
            <a:ext cx="13004800" cy="65024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393" y="169063"/>
            <a:ext cx="11396540" cy="2327859"/>
          </a:xfrm>
        </p:spPr>
        <p:txBody>
          <a:bodyPr vert="horz" lIns="130046" tIns="0" rIns="130046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6700" b="1" cap="none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3389" y="2600960"/>
            <a:ext cx="11409545" cy="975360"/>
          </a:xfrm>
        </p:spPr>
        <p:txBody>
          <a:bodyPr lIns="208074" tIns="0" rIns="65023" bIns="0" anchor="t"/>
          <a:lstStyle>
            <a:lvl1pPr marL="0" indent="0">
              <a:buNone/>
              <a:defRPr sz="2800">
                <a:solidFill>
                  <a:srgbClr val="FFFFFF"/>
                </a:solidFill>
              </a:defRPr>
            </a:lvl1pPr>
            <a:lvl2pPr marL="65023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t>5/1/2018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240" y="2522931"/>
            <a:ext cx="5743787" cy="6576094"/>
          </a:xfrm>
        </p:spPr>
        <p:txBody>
          <a:bodyPr lIns="130046"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0773" y="2522931"/>
            <a:ext cx="5743787" cy="6576094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t>5/1/2018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416338"/>
            <a:ext cx="5746045" cy="1017394"/>
          </a:xfrm>
        </p:spPr>
        <p:txBody>
          <a:bodyPr lIns="208074" anchor="ctr"/>
          <a:lstStyle>
            <a:lvl1pPr marL="0" indent="0">
              <a:buNone/>
              <a:defRPr sz="3300" b="1" cap="all" baseline="0"/>
            </a:lvl1pPr>
            <a:lvl2pPr marL="650230" indent="0">
              <a:buNone/>
              <a:defRPr sz="2800" b="1"/>
            </a:lvl2pPr>
            <a:lvl3pPr marL="1300460" indent="0">
              <a:buNone/>
              <a:defRPr sz="2600" b="1"/>
            </a:lvl3pPr>
            <a:lvl4pPr marL="1950690" indent="0">
              <a:buNone/>
              <a:defRPr sz="2300" b="1"/>
            </a:lvl4pPr>
            <a:lvl5pPr marL="2600919" indent="0">
              <a:buNone/>
              <a:defRPr sz="2300" b="1"/>
            </a:lvl5pPr>
            <a:lvl6pPr marL="3251149" indent="0">
              <a:buNone/>
              <a:defRPr sz="2300" b="1"/>
            </a:lvl6pPr>
            <a:lvl7pPr marL="3901379" indent="0">
              <a:buNone/>
              <a:defRPr sz="2300" b="1"/>
            </a:lvl7pPr>
            <a:lvl8pPr marL="4551609" indent="0">
              <a:buNone/>
              <a:defRPr sz="2300" b="1"/>
            </a:lvl8pPr>
            <a:lvl9pPr marL="5201839" indent="0">
              <a:buNone/>
              <a:defRPr sz="2300" b="1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" y="3483750"/>
            <a:ext cx="5746045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6259" y="2416338"/>
            <a:ext cx="5748302" cy="1017394"/>
          </a:xfrm>
        </p:spPr>
        <p:txBody>
          <a:bodyPr lIns="208074" anchor="ctr"/>
          <a:lstStyle>
            <a:lvl1pPr marL="0" indent="0">
              <a:buNone/>
              <a:defRPr sz="3300" b="1" cap="all" baseline="0"/>
            </a:lvl1pPr>
            <a:lvl2pPr marL="650230" indent="0">
              <a:buNone/>
              <a:defRPr sz="2800" b="1"/>
            </a:lvl2pPr>
            <a:lvl3pPr marL="1300460" indent="0">
              <a:buNone/>
              <a:defRPr sz="2600" b="1"/>
            </a:lvl3pPr>
            <a:lvl4pPr marL="1950690" indent="0">
              <a:buNone/>
              <a:defRPr sz="2300" b="1"/>
            </a:lvl4pPr>
            <a:lvl5pPr marL="2600919" indent="0">
              <a:buNone/>
              <a:defRPr sz="2300" b="1"/>
            </a:lvl5pPr>
            <a:lvl6pPr marL="3251149" indent="0">
              <a:buNone/>
              <a:defRPr sz="2300" b="1"/>
            </a:lvl6pPr>
            <a:lvl7pPr marL="3901379" indent="0">
              <a:buNone/>
              <a:defRPr sz="2300" b="1"/>
            </a:lvl7pPr>
            <a:lvl8pPr marL="4551609" indent="0">
              <a:buNone/>
              <a:defRPr sz="2300" b="1"/>
            </a:lvl8pPr>
            <a:lvl9pPr marL="5201839" indent="0">
              <a:buNone/>
              <a:defRPr sz="2300" b="1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6259" y="3483750"/>
            <a:ext cx="5748302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t>5/1/2018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t>5/1/2018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t>5/1/2018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703" y="216746"/>
            <a:ext cx="3589325" cy="1391514"/>
          </a:xfrm>
        </p:spPr>
        <p:txBody>
          <a:bodyPr vert="horz" lIns="104037" rIns="65023" bIns="0" rtlCol="0" anchor="b">
            <a:normAutofit/>
            <a:sp3d prstMaterial="matte"/>
          </a:bodyPr>
          <a:lstStyle>
            <a:lvl1pPr algn="l">
              <a:defRPr sz="28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4226" y="2479123"/>
            <a:ext cx="8420467" cy="6483748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703" y="2460470"/>
            <a:ext cx="3511296" cy="6502400"/>
          </a:xfrm>
        </p:spPr>
        <p:txBody>
          <a:bodyPr/>
          <a:lstStyle>
            <a:lvl1pPr marL="0" indent="0">
              <a:buNone/>
              <a:defRPr sz="2000"/>
            </a:lvl1pPr>
            <a:lvl2pPr marL="650230" indent="0">
              <a:buNone/>
              <a:defRPr sz="1700"/>
            </a:lvl2pPr>
            <a:lvl3pPr marL="1300460" indent="0">
              <a:buNone/>
              <a:defRPr sz="1400"/>
            </a:lvl3pPr>
            <a:lvl4pPr marL="1950690" indent="0">
              <a:buNone/>
              <a:defRPr sz="1300"/>
            </a:lvl4pPr>
            <a:lvl5pPr marL="2600919" indent="0">
              <a:buNone/>
              <a:defRPr sz="1300"/>
            </a:lvl5pPr>
            <a:lvl6pPr marL="3251149" indent="0">
              <a:buNone/>
              <a:defRPr sz="1300"/>
            </a:lvl6pPr>
            <a:lvl7pPr marL="3901379" indent="0">
              <a:buNone/>
              <a:defRPr sz="1300"/>
            </a:lvl7pPr>
            <a:lvl8pPr marL="4551609" indent="0">
              <a:buNone/>
              <a:defRPr sz="1300"/>
            </a:lvl8pPr>
            <a:lvl9pPr marL="5201839" indent="0">
              <a:buNone/>
              <a:defRPr sz="1300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t>5/1/2018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 dirty="0"/>
          </a:p>
        </p:txBody>
      </p:sp>
      <p:sp>
        <p:nvSpPr>
          <p:cNvPr id="12" name="Rectangle 11"/>
          <p:cNvSpPr/>
          <p:nvPr/>
        </p:nvSpPr>
        <p:spPr bwMode="invGray">
          <a:xfrm>
            <a:off x="4061493" y="0"/>
            <a:ext cx="65024" cy="2067763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 bwMode="invGray">
          <a:xfrm>
            <a:off x="4061493" y="0"/>
            <a:ext cx="65024" cy="2067763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087" y="221081"/>
            <a:ext cx="3591324" cy="1391514"/>
          </a:xfrm>
        </p:spPr>
        <p:txBody>
          <a:bodyPr lIns="104037" bIns="0" anchor="b">
            <a:sp3d prstMaterial="matte"/>
          </a:bodyPr>
          <a:lstStyle>
            <a:lvl1pPr algn="l">
              <a:defRPr sz="28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29857" y="2111727"/>
            <a:ext cx="8885187" cy="7641873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4600"/>
            </a:lvl1pPr>
            <a:lvl2pPr marL="650230" indent="0">
              <a:buNone/>
              <a:defRPr sz="4000"/>
            </a:lvl2pPr>
            <a:lvl3pPr marL="1300460" indent="0">
              <a:buNone/>
              <a:defRPr sz="3400"/>
            </a:lvl3pPr>
            <a:lvl4pPr marL="1950690" indent="0">
              <a:buNone/>
              <a:defRPr sz="2800"/>
            </a:lvl4pPr>
            <a:lvl5pPr marL="2600919" indent="0">
              <a:buNone/>
              <a:defRPr sz="2800"/>
            </a:lvl5pPr>
            <a:lvl6pPr marL="3251149" indent="0">
              <a:buNone/>
              <a:defRPr sz="2800"/>
            </a:lvl6pPr>
            <a:lvl7pPr marL="3901379" indent="0">
              <a:buNone/>
              <a:defRPr sz="2800"/>
            </a:lvl7pPr>
            <a:lvl8pPr marL="4551609" indent="0">
              <a:buNone/>
              <a:defRPr sz="2800"/>
            </a:lvl8pPr>
            <a:lvl9pPr marL="5201839" indent="0">
              <a:buNone/>
              <a:defRPr sz="2800"/>
            </a:lvl9pPr>
            <a:extLst/>
          </a:lstStyle>
          <a:p>
            <a:r>
              <a:rPr kumimoji="0"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4086" y="2457907"/>
            <a:ext cx="3511296" cy="6502400"/>
          </a:xfrm>
        </p:spPr>
        <p:txBody>
          <a:bodyPr/>
          <a:lstStyle>
            <a:lvl1pPr marL="0" indent="0">
              <a:buNone/>
              <a:defRPr sz="2000"/>
            </a:lvl1pPr>
            <a:lvl2pPr marL="650230" indent="0">
              <a:buNone/>
              <a:defRPr sz="1700"/>
            </a:lvl2pPr>
            <a:lvl3pPr marL="1300460" indent="0">
              <a:buNone/>
              <a:defRPr sz="1400"/>
            </a:lvl3pPr>
            <a:lvl4pPr marL="1950690" indent="0">
              <a:buNone/>
              <a:defRPr sz="1300"/>
            </a:lvl4pPr>
            <a:lvl5pPr marL="2600919" indent="0">
              <a:buNone/>
              <a:defRPr sz="1300"/>
            </a:lvl5pPr>
            <a:lvl6pPr marL="3251149" indent="0">
              <a:buNone/>
              <a:defRPr sz="1300"/>
            </a:lvl6pPr>
            <a:lvl7pPr marL="3901379" indent="0">
              <a:buNone/>
              <a:defRPr sz="1300"/>
            </a:lvl7pPr>
            <a:lvl8pPr marL="4551609" indent="0">
              <a:buNone/>
              <a:defRPr sz="1300"/>
            </a:lvl8pPr>
            <a:lvl9pPr marL="5201839" indent="0">
              <a:buNone/>
              <a:defRPr sz="1300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34086" y="1664614"/>
            <a:ext cx="3589325" cy="286106"/>
          </a:xfrm>
        </p:spPr>
        <p:txBody>
          <a:bodyPr/>
          <a:lstStyle/>
          <a:p>
            <a:fld id="{D7C3A134-F1C3-464B-BF47-54DC2DE08F52}" type="datetimeFigureOut">
              <a:rPr lang="en-US" smtClean="0"/>
              <a:t>5/1/2018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061493" y="0"/>
            <a:ext cx="65024" cy="97536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 bwMode="invGray">
          <a:xfrm>
            <a:off x="4061493" y="0"/>
            <a:ext cx="65024" cy="97536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17594" y="1664614"/>
            <a:ext cx="7386726" cy="286106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860377" y="1664614"/>
            <a:ext cx="1043718" cy="286106"/>
          </a:xfrm>
        </p:spPr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2042162"/>
            <a:ext cx="13004800" cy="65024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7" name="Rectangle 6"/>
          <p:cNvSpPr/>
          <p:nvPr/>
        </p:nvSpPr>
        <p:spPr bwMode="ltGray">
          <a:xfrm>
            <a:off x="1" y="1"/>
            <a:ext cx="13004799" cy="2039087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240" y="216747"/>
            <a:ext cx="11704320" cy="1779288"/>
          </a:xfrm>
          <a:prstGeom prst="rect">
            <a:avLst/>
          </a:prstGeom>
        </p:spPr>
        <p:txBody>
          <a:bodyPr vert="horz" lIns="130046" tIns="65023" rIns="65023" bIns="65023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524717"/>
            <a:ext cx="11704320" cy="6578644"/>
          </a:xfrm>
          <a:prstGeom prst="rect">
            <a:avLst/>
          </a:prstGeom>
        </p:spPr>
        <p:txBody>
          <a:bodyPr vert="horz" lIns="78028" tIns="130046" rIns="130046" bIns="65023" rtlCol="0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240" y="9211732"/>
            <a:ext cx="3034453" cy="390144"/>
          </a:xfrm>
          <a:prstGeom prst="rect">
            <a:avLst/>
          </a:prstGeom>
        </p:spPr>
        <p:txBody>
          <a:bodyPr vert="horz" lIns="156055" tIns="65023" rIns="65023" bIns="0" rtlCol="0" anchor="b"/>
          <a:lstStyle>
            <a:lvl1pPr algn="l" eaLnBrk="1" latinLnBrk="0" hangingPunct="1">
              <a:defRPr kumimoji="0" sz="17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D7C3A134-F1C3-464B-BF47-54DC2DE08F52}" type="datetimeFigureOut">
              <a:rPr lang="en-US" smtClean="0"/>
              <a:t>5/1/2018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55515" y="9211732"/>
            <a:ext cx="7833200" cy="390144"/>
          </a:xfrm>
          <a:prstGeom prst="rect">
            <a:avLst/>
          </a:prstGeom>
        </p:spPr>
        <p:txBody>
          <a:bodyPr vert="horz" lIns="65023" tIns="65023" rIns="65023" bIns="0" rtlCol="0" anchor="b"/>
          <a:lstStyle>
            <a:lvl1pPr algn="l" eaLnBrk="1" latinLnBrk="0" hangingPunct="1">
              <a:defRPr kumimoji="0" sz="17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8474" y="9211732"/>
            <a:ext cx="1043718" cy="390144"/>
          </a:xfrm>
          <a:prstGeom prst="rect">
            <a:avLst/>
          </a:prstGeom>
        </p:spPr>
        <p:txBody>
          <a:bodyPr vert="horz" lIns="130046" tIns="65023" rIns="130046" bIns="0" rtlCol="0" anchor="b"/>
          <a:lstStyle>
            <a:lvl1pPr algn="r" eaLnBrk="1" latinLnBrk="0" hangingPunct="1">
              <a:defRPr kumimoji="0" sz="17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9648F39E-9C37-485F-AC97-16BB4BDF9F49}" type="slidenum">
              <a:rPr kumimoji="0" lang="en-US" smtClean="0"/>
              <a:t>‹#›</a:t>
            </a:fld>
            <a:endParaRPr kumimoji="0"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xStyles>
    <p:titleStyle>
      <a:lvl1pPr algn="l" rtl="0" eaLnBrk="1" latinLnBrk="0" hangingPunct="1">
        <a:spcBef>
          <a:spcPct val="0"/>
        </a:spcBef>
        <a:buNone/>
        <a:defRPr kumimoji="0" sz="64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624221" indent="-455161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40368" indent="-390138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417501" indent="-325115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1729611" indent="-260092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028717" indent="-260092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8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2314818" indent="-260092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600919" indent="-260092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2887020" indent="-260092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3173122" indent="-260092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Cover Page-01.tif"/>
          <p:cNvPicPr/>
          <p:nvPr/>
        </p:nvPicPr>
        <p:blipFill>
          <a:blip r:embed="rId2">
            <a:alphaModFix amt="82000"/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82" name="Shape 82"/>
          <p:cNvSpPr/>
          <p:nvPr/>
        </p:nvSpPr>
        <p:spPr>
          <a:xfrm>
            <a:off x="0" y="5765800"/>
            <a:ext cx="13182600" cy="3857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 defTabSz="457200">
              <a:lnSpc>
                <a:spcPts val="5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>
                <a:solidFill>
                  <a:srgbClr val="FFF8DF"/>
                </a:solidFill>
                <a:latin typeface="Copperplate Gothic Bold"/>
                <a:ea typeface="Copperplate Gothic Bold"/>
                <a:cs typeface="Copperplate Gothic Bold"/>
                <a:sym typeface="Copperplate Gothic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600" dirty="0">
                <a:solidFill>
                  <a:srgbClr val="FF6600"/>
                </a:solidFill>
              </a:rPr>
              <a:t>kATHIRVEL SUBRAMANIAM MD MPH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600" dirty="0">
                <a:solidFill>
                  <a:srgbClr val="FF6600"/>
                </a:solidFill>
              </a:rPr>
              <a:t>ASSOCIATE PROFESSOR OF ANESTHESIOLOGY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600" dirty="0">
                <a:solidFill>
                  <a:srgbClr val="FF6600"/>
                </a:solidFill>
              </a:rPr>
              <a:t>UNIVERSITY OF PITTSBURGH, PITTSBURGH PA USA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lang="en-US" sz="4200" dirty="0">
              <a:solidFill>
                <a:srgbClr val="FF6600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dirty="0"/>
              <a:t>UNIVERSITY </a:t>
            </a:r>
            <a:endParaRPr lang="en-US" sz="4200" dirty="0">
              <a:solidFill>
                <a:srgbClr val="FFF8D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4200" dirty="0">
              <a:solidFill>
                <a:srgbClr val="FFF8DF"/>
              </a:solidFill>
            </a:endParaRPr>
          </a:p>
        </p:txBody>
      </p:sp>
      <p:sp>
        <p:nvSpPr>
          <p:cNvPr id="84" name="Shape 84"/>
          <p:cNvSpPr>
            <a:spLocks noGrp="1"/>
          </p:cNvSpPr>
          <p:nvPr>
            <p:ph type="ctrTitle"/>
          </p:nvPr>
        </p:nvSpPr>
        <p:spPr>
          <a:xfrm>
            <a:off x="975360" y="653664"/>
            <a:ext cx="11487573" cy="6498976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lnSpc>
                <a:spcPts val="7100"/>
              </a:lnSpc>
              <a:spcBef>
                <a:spcPts val="0"/>
              </a:spcBef>
              <a:tabLst>
                <a:tab pos="1219200" algn="l"/>
              </a:tabLst>
              <a:defRPr sz="1800">
                <a:solidFill>
                  <a:srgbClr val="000000"/>
                </a:solidFill>
              </a:defRPr>
            </a:pPr>
            <a:r>
              <a:rPr lang="en-US" sz="4800" dirty="0">
                <a:solidFill>
                  <a:srgbClr val="800000"/>
                </a:solidFill>
                <a:latin typeface="FG Norah"/>
                <a:ea typeface="FG Norah"/>
                <a:cs typeface="FG Norah"/>
                <a:sym typeface="FG Norah"/>
              </a:rPr>
              <a:t>PULMONARY HYPERTENSION</a:t>
            </a:r>
            <a:br>
              <a:rPr lang="en-US" sz="4800" dirty="0">
                <a:solidFill>
                  <a:srgbClr val="800000"/>
                </a:solidFill>
                <a:latin typeface="FG Norah"/>
                <a:ea typeface="FG Norah"/>
                <a:cs typeface="FG Norah"/>
                <a:sym typeface="FG Norah"/>
              </a:rPr>
            </a:br>
            <a:r>
              <a:rPr lang="en-US" sz="4800" dirty="0">
                <a:solidFill>
                  <a:srgbClr val="800000"/>
                </a:solidFill>
                <a:latin typeface="FG Norah"/>
                <a:ea typeface="FG Norah"/>
                <a:cs typeface="FG Norah"/>
                <a:sym typeface="FG Norah"/>
              </a:rPr>
              <a:t>IN LUNG TRANSPLANTATION</a:t>
            </a:r>
            <a:endParaRPr sz="4800" dirty="0">
              <a:solidFill>
                <a:srgbClr val="800000"/>
              </a:solidFill>
              <a:latin typeface="FG Norah"/>
              <a:ea typeface="FG Norah"/>
              <a:cs typeface="FG Norah"/>
              <a:sym typeface="FG Norah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68400" y="838199"/>
            <a:ext cx="10604500" cy="6858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XD2927 - CABG ECMO and IABP - cardiac massage 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9450" y="895350"/>
            <a:ext cx="9105900" cy="79629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168400" y="609600"/>
            <a:ext cx="106045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564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Top 10 safety guidelines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7645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No 1 Preoperative red flags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History of syncope, NYHA 3 or 4, low 6  minute walk test</a:t>
            </a:r>
          </a:p>
          <a:p>
            <a:endParaRPr lang="en-US" dirty="0"/>
          </a:p>
          <a:p>
            <a:r>
              <a:rPr lang="en-US" dirty="0"/>
              <a:t>Signs of venous congestion (ascites, edema, JVD)</a:t>
            </a:r>
          </a:p>
          <a:p>
            <a:endParaRPr lang="en-US" dirty="0"/>
          </a:p>
          <a:p>
            <a:r>
              <a:rPr lang="en-US" dirty="0"/>
              <a:t>Severe PAH, RV Dysfunction, Severe TR on preoperative echo and cath</a:t>
            </a:r>
          </a:p>
        </p:txBody>
      </p:sp>
    </p:spTree>
    <p:extLst>
      <p:ext uri="{BB962C8B-B14F-4D97-AF65-F5344CB8AC3E}">
        <p14:creationId xmlns:p14="http://schemas.microsoft.com/office/powerpoint/2010/main" val="13666879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 flags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69060" indent="0">
              <a:buNone/>
            </a:pPr>
            <a:endParaRPr lang="en-US" sz="4000" dirty="0">
              <a:solidFill>
                <a:srgbClr val="FFFF00"/>
              </a:solidFill>
              <a:latin typeface="Arial Narrow"/>
              <a:cs typeface="Arial Narrow"/>
            </a:endParaRPr>
          </a:p>
          <a:p>
            <a:pPr marL="169060" indent="0">
              <a:buNone/>
            </a:pPr>
            <a:r>
              <a:rPr lang="en-US" sz="4000" dirty="0">
                <a:solidFill>
                  <a:srgbClr val="FFFF00"/>
                </a:solidFill>
                <a:latin typeface="Arial Narrow"/>
                <a:cs typeface="Arial Narrow"/>
              </a:rPr>
              <a:t>N=68 Lung transplant patients</a:t>
            </a:r>
          </a:p>
          <a:p>
            <a:pPr marL="169060" indent="0">
              <a:buNone/>
            </a:pPr>
            <a:endParaRPr lang="en-US" sz="4000" dirty="0">
              <a:solidFill>
                <a:srgbClr val="FFFF00"/>
              </a:solidFill>
              <a:latin typeface="Arial Narrow"/>
              <a:cs typeface="Arial Narrow"/>
            </a:endParaRPr>
          </a:p>
          <a:p>
            <a:pPr marL="169060" indent="0">
              <a:buNone/>
            </a:pPr>
            <a:r>
              <a:rPr lang="en-US" sz="4000" dirty="0">
                <a:solidFill>
                  <a:srgbClr val="FFFF00"/>
                </a:solidFill>
                <a:latin typeface="Arial Narrow"/>
                <a:cs typeface="Arial Narrow"/>
              </a:rPr>
              <a:t>Hypotension (less than 40% from baseline or &lt; 60 mmHg)</a:t>
            </a:r>
          </a:p>
          <a:p>
            <a:pPr marL="169060" indent="0">
              <a:buNone/>
            </a:pPr>
            <a:endParaRPr lang="en-US" sz="4000" dirty="0">
              <a:solidFill>
                <a:srgbClr val="FFFF00"/>
              </a:solidFill>
              <a:latin typeface="Arial Narrow"/>
              <a:cs typeface="Arial Narrow"/>
            </a:endParaRPr>
          </a:p>
          <a:p>
            <a:pPr marL="169060" indent="0">
              <a:buNone/>
            </a:pPr>
            <a:r>
              <a:rPr lang="en-US" sz="4000" dirty="0">
                <a:solidFill>
                  <a:srgbClr val="FFFF00"/>
                </a:solidFill>
                <a:latin typeface="Arial Narrow"/>
                <a:cs typeface="Arial Narrow"/>
              </a:rPr>
              <a:t>Risk factors</a:t>
            </a:r>
          </a:p>
          <a:p>
            <a:pPr marL="169060" indent="0">
              <a:buNone/>
            </a:pPr>
            <a:endParaRPr lang="en-US" sz="3200" dirty="0">
              <a:solidFill>
                <a:srgbClr val="FFFF00"/>
              </a:solidFill>
              <a:latin typeface="Arial Narrow"/>
              <a:cs typeface="Arial Narrow"/>
            </a:endParaRPr>
          </a:p>
          <a:p>
            <a:pPr marL="169060" indent="0">
              <a:buNone/>
            </a:pPr>
            <a:endParaRPr lang="en-US" sz="3200" b="1" i="1" dirty="0">
              <a:solidFill>
                <a:srgbClr val="FF0000"/>
              </a:solidFill>
              <a:latin typeface="Arial Narrow"/>
              <a:cs typeface="Arial Narrow"/>
            </a:endParaRPr>
          </a:p>
          <a:p>
            <a:pPr marL="169060" indent="0">
              <a:buNone/>
            </a:pPr>
            <a:r>
              <a:rPr lang="en-US" sz="3200" b="1" i="1" baseline="30000" dirty="0">
                <a:solidFill>
                  <a:srgbClr val="FF0000"/>
                </a:solidFill>
                <a:latin typeface="Arial Narrow"/>
                <a:cs typeface="Arial Narrow"/>
              </a:rPr>
              <a:t>Toshiyuki </a:t>
            </a:r>
            <a:r>
              <a:rPr lang="en-US" sz="3200" b="1" i="1" baseline="30000" dirty="0" err="1">
                <a:solidFill>
                  <a:srgbClr val="FF0000"/>
                </a:solidFill>
                <a:latin typeface="Arial Narrow"/>
                <a:cs typeface="Arial Narrow"/>
              </a:rPr>
              <a:t>Mizota</a:t>
            </a:r>
            <a:r>
              <a:rPr lang="en-US" sz="3200" b="1" i="1" baseline="30000" dirty="0">
                <a:solidFill>
                  <a:srgbClr val="FF0000"/>
                </a:solidFill>
                <a:latin typeface="Arial Narrow"/>
                <a:cs typeface="Arial Narrow"/>
              </a:rPr>
              <a:t>, MD,* Shino Matsukawa, MD,* Hiroshi </a:t>
            </a:r>
            <a:r>
              <a:rPr lang="en-US" sz="3200" b="1" i="1" baseline="30000" dirty="0" err="1">
                <a:solidFill>
                  <a:srgbClr val="FF0000"/>
                </a:solidFill>
                <a:latin typeface="Arial Narrow"/>
                <a:cs typeface="Arial Narrow"/>
              </a:rPr>
              <a:t>Fukagawa</a:t>
            </a:r>
            <a:r>
              <a:rPr lang="en-US" sz="3200" b="1" i="1" baseline="30000" dirty="0">
                <a:solidFill>
                  <a:srgbClr val="FF0000"/>
                </a:solidFill>
                <a:latin typeface="Arial Narrow"/>
                <a:cs typeface="Arial Narrow"/>
              </a:rPr>
              <a:t>, MD </a:t>
            </a:r>
            <a:r>
              <a:rPr lang="en-US" sz="3200" b="1" i="1" baseline="30000" dirty="0" err="1">
                <a:solidFill>
                  <a:srgbClr val="FF0000"/>
                </a:solidFill>
                <a:latin typeface="Arial Narrow"/>
                <a:cs typeface="Arial Narrow"/>
              </a:rPr>
              <a:t>etal</a:t>
            </a:r>
            <a:r>
              <a:rPr lang="en-US" sz="3200" b="1" i="1" baseline="30000" dirty="0">
                <a:solidFill>
                  <a:srgbClr val="FF0000"/>
                </a:solidFill>
                <a:latin typeface="Arial Narrow"/>
                <a:cs typeface="Arial Narrow"/>
              </a:rPr>
              <a:t>.</a:t>
            </a:r>
            <a:r>
              <a:rPr lang="en-US" sz="3200" b="1" i="1" dirty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lang="en-US" sz="3200" b="1" i="1" baseline="30000" dirty="0">
                <a:solidFill>
                  <a:srgbClr val="FF0000"/>
                </a:solidFill>
                <a:latin typeface="Arial Narrow"/>
                <a:cs typeface="Arial Narrow"/>
              </a:rPr>
              <a:t> Preoperative </a:t>
            </a:r>
            <a:r>
              <a:rPr lang="en-US" sz="3200" b="1" i="1" baseline="30000" dirty="0" err="1">
                <a:solidFill>
                  <a:srgbClr val="FF0000"/>
                </a:solidFill>
                <a:latin typeface="Arial Narrow"/>
                <a:cs typeface="Arial Narrow"/>
              </a:rPr>
              <a:t>Hypercapnia</a:t>
            </a:r>
            <a:r>
              <a:rPr lang="en-US" sz="3200" b="1" i="1" baseline="30000" dirty="0">
                <a:solidFill>
                  <a:srgbClr val="FF0000"/>
                </a:solidFill>
                <a:latin typeface="Arial Narrow"/>
                <a:cs typeface="Arial Narrow"/>
              </a:rPr>
              <a:t> as a Predictor of Hypotension During Anesthetic Induction in Lung Transplant Recipients </a:t>
            </a:r>
            <a:r>
              <a:rPr lang="en-US" sz="2000" b="1" i="1" dirty="0">
                <a:solidFill>
                  <a:srgbClr val="FF0000"/>
                </a:solidFill>
                <a:latin typeface="Arial Narrow"/>
                <a:cs typeface="Arial Narrow"/>
              </a:rPr>
              <a:t>Journal of Cardiothoracic and Vascular Anesthesia, </a:t>
            </a:r>
            <a:r>
              <a:rPr lang="en-US" sz="2000" b="1" i="1" dirty="0" err="1">
                <a:solidFill>
                  <a:srgbClr val="FF0000"/>
                </a:solidFill>
                <a:latin typeface="Arial Narrow"/>
                <a:cs typeface="Arial Narrow"/>
              </a:rPr>
              <a:t>Vol</a:t>
            </a:r>
            <a:r>
              <a:rPr lang="en-US" sz="2000" b="1" i="1" dirty="0">
                <a:solidFill>
                  <a:srgbClr val="FF0000"/>
                </a:solidFill>
                <a:latin typeface="Arial Narrow"/>
                <a:cs typeface="Arial Narrow"/>
              </a:rPr>
              <a:t> 29, No 4 (August), 2015: </a:t>
            </a:r>
            <a:r>
              <a:rPr lang="en-US" sz="2000" b="1" i="1" dirty="0" err="1">
                <a:solidFill>
                  <a:srgbClr val="FF0000"/>
                </a:solidFill>
                <a:latin typeface="Arial Narrow"/>
                <a:cs typeface="Arial Narrow"/>
              </a:rPr>
              <a:t>pp</a:t>
            </a:r>
            <a:r>
              <a:rPr lang="en-US" sz="2000" b="1" i="1" dirty="0">
                <a:solidFill>
                  <a:srgbClr val="FF0000"/>
                </a:solidFill>
                <a:latin typeface="Arial Narrow"/>
                <a:cs typeface="Arial Narrow"/>
              </a:rPr>
              <a:t> 967–971 </a:t>
            </a:r>
          </a:p>
          <a:p>
            <a:pPr marL="169060" indent="0">
              <a:buNone/>
            </a:pPr>
            <a:endParaRPr lang="en-US" sz="2000" baseline="30000" dirty="0">
              <a:solidFill>
                <a:srgbClr val="FFFF00"/>
              </a:solidFill>
              <a:latin typeface="Times-Roman"/>
            </a:endParaRPr>
          </a:p>
          <a:p>
            <a:endParaRPr lang="en-US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9545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Multivariable risk factors for hypotension after induction</a:t>
            </a:r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6186792"/>
              </p:ext>
            </p:extLst>
          </p:nvPr>
        </p:nvGraphicFramePr>
        <p:xfrm>
          <a:off x="650875" y="2524123"/>
          <a:ext cx="11718924" cy="65231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063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790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335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31119">
                <a:tc>
                  <a:txBody>
                    <a:bodyPr/>
                    <a:lstStyle/>
                    <a:p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ODDS RATIO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P-VALUE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31119">
                <a:tc>
                  <a:txBody>
                    <a:bodyPr/>
                    <a:lstStyle/>
                    <a:p>
                      <a:r>
                        <a:rPr lang="en-US" sz="4000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1.04 (1.00-1.08)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0.037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31119">
                <a:tc>
                  <a:txBody>
                    <a:bodyPr/>
                    <a:lstStyle/>
                    <a:p>
                      <a:r>
                        <a:rPr lang="en-US" sz="4000" dirty="0"/>
                        <a:t>PaCO2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12.54 (3.10-66.66)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0.001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31119">
                <a:tc>
                  <a:txBody>
                    <a:bodyPr/>
                    <a:lstStyle/>
                    <a:p>
                      <a:r>
                        <a:rPr lang="en-US" sz="4000" dirty="0"/>
                        <a:t>Pulmonary hypertension</a:t>
                      </a:r>
                      <a:r>
                        <a:rPr lang="en-US" sz="4000" baseline="0" dirty="0"/>
                        <a:t> (SPAP &gt;40 mmHg)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3.97 (1.24-14.17)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0.025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7506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 2; Appreciate the need for mechanical support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Hemodynamic collapse not responding to conventional resuscitation</a:t>
            </a:r>
          </a:p>
          <a:p>
            <a:endParaRPr lang="en-US" dirty="0"/>
          </a:p>
          <a:p>
            <a:r>
              <a:rPr lang="en-US" dirty="0"/>
              <a:t>Mechanical circulatory support ( VA ECMO) support may be needed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Clinicians with expertise should be available (ICU Team, Cardiac surgeon, Perfusionist)</a:t>
            </a:r>
          </a:p>
        </p:txBody>
      </p:sp>
    </p:spTree>
    <p:extLst>
      <p:ext uri="{BB962C8B-B14F-4D97-AF65-F5344CB8AC3E}">
        <p14:creationId xmlns:p14="http://schemas.microsoft.com/office/powerpoint/2010/main" val="36395491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 flags for the need of MCS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Severe hypoxemia (SaO2 &lt; 80%) in spite of receiving high oxygen flow through non-rebreathing mask or non-invasive ventilation with higher FIO2 </a:t>
            </a:r>
          </a:p>
          <a:p>
            <a:pPr marL="169060" indent="0">
              <a:buNone/>
            </a:pPr>
            <a:endParaRPr lang="en-US" dirty="0"/>
          </a:p>
          <a:p>
            <a:r>
              <a:rPr lang="en-US" dirty="0"/>
              <a:t>Severe Hypercapnia (&gt; 70 mmHg)</a:t>
            </a:r>
          </a:p>
          <a:p>
            <a:pPr marL="169060" indent="0">
              <a:buNone/>
            </a:pPr>
            <a:endParaRPr lang="en-US" dirty="0"/>
          </a:p>
          <a:p>
            <a:r>
              <a:rPr lang="en-US" dirty="0"/>
              <a:t>Low systolic BP (&lt; 70 mmHg) along with high CVP (&gt; 20 mmHg)</a:t>
            </a:r>
          </a:p>
          <a:p>
            <a:pPr marL="16906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5491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 3; Managing RV Preload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0353478"/>
              </p:ext>
            </p:extLst>
          </p:nvPr>
        </p:nvGraphicFramePr>
        <p:xfrm>
          <a:off x="650240" y="2524717"/>
          <a:ext cx="11704320" cy="65786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655317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RV Preload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No gold standard monitor</a:t>
            </a:r>
          </a:p>
          <a:p>
            <a:endParaRPr lang="en-US" dirty="0"/>
          </a:p>
          <a:p>
            <a:r>
              <a:rPr lang="en-US" dirty="0"/>
              <a:t>SVV/PVV- Does not work in patients with RV dysfunction</a:t>
            </a:r>
          </a:p>
          <a:p>
            <a:endParaRPr lang="en-US" dirty="0"/>
          </a:p>
          <a:p>
            <a:r>
              <a:rPr lang="en-US" dirty="0"/>
              <a:t>IVC Collapsibility index is not reliable in RV dysfunction</a:t>
            </a:r>
          </a:p>
          <a:p>
            <a:endParaRPr lang="en-US" dirty="0"/>
          </a:p>
          <a:p>
            <a:r>
              <a:rPr lang="en-US" dirty="0"/>
              <a:t>Passive leg raising test – Can be dangerous in RV dysfunction and not recommended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2316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RV Preload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Clinical judgement</a:t>
            </a:r>
          </a:p>
          <a:p>
            <a:endParaRPr lang="en-US" dirty="0"/>
          </a:p>
          <a:p>
            <a:r>
              <a:rPr lang="en-US" dirty="0"/>
              <a:t>Graded fluid challenge</a:t>
            </a:r>
          </a:p>
          <a:p>
            <a:endParaRPr lang="en-US" dirty="0"/>
          </a:p>
          <a:p>
            <a:r>
              <a:rPr lang="en-US" dirty="0"/>
              <a:t>CVP Monitoring is still useful</a:t>
            </a:r>
          </a:p>
          <a:p>
            <a:endParaRPr lang="en-US" dirty="0"/>
          </a:p>
          <a:p>
            <a:r>
              <a:rPr lang="en-US" dirty="0"/>
              <a:t>TTE/TEE Monitor of RV Distension/Dysfunction</a:t>
            </a:r>
          </a:p>
        </p:txBody>
      </p:sp>
    </p:spTree>
    <p:extLst>
      <p:ext uri="{BB962C8B-B14F-4D97-AF65-F5344CB8AC3E}">
        <p14:creationId xmlns:p14="http://schemas.microsoft.com/office/powerpoint/2010/main" val="32856358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Before we begin…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1678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 4; Systemic blood pressure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 important in preventing cardiovascular instability</a:t>
            </a:r>
          </a:p>
          <a:p>
            <a:endParaRPr lang="en-US" dirty="0"/>
          </a:p>
          <a:p>
            <a:r>
              <a:rPr lang="en-US" dirty="0"/>
              <a:t>Systolic BP 20-30 mmHg above estimated systolic PAP (by TTE or PA cath)</a:t>
            </a:r>
          </a:p>
          <a:p>
            <a:endParaRPr lang="en-US" dirty="0"/>
          </a:p>
          <a:p>
            <a:r>
              <a:rPr lang="en-US" dirty="0"/>
              <a:t>Maintaining RV perfusion is vital ; Only diastolic flow in pulmonary HTN</a:t>
            </a:r>
          </a:p>
        </p:txBody>
      </p:sp>
    </p:spTree>
    <p:extLst>
      <p:ext uri="{BB962C8B-B14F-4D97-AF65-F5344CB8AC3E}">
        <p14:creationId xmlns:p14="http://schemas.microsoft.com/office/powerpoint/2010/main" val="30021303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 5; Pulmonary vascular resistance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RV Not a smaller left ventricle </a:t>
            </a:r>
          </a:p>
          <a:p>
            <a:endParaRPr lang="en-US" dirty="0"/>
          </a:p>
          <a:p>
            <a:r>
              <a:rPr lang="en-US" dirty="0"/>
              <a:t>Volume pump</a:t>
            </a:r>
          </a:p>
          <a:p>
            <a:endParaRPr lang="en-US" dirty="0"/>
          </a:p>
          <a:p>
            <a:r>
              <a:rPr lang="en-US" dirty="0"/>
              <a:t>Thin walled</a:t>
            </a:r>
          </a:p>
        </p:txBody>
      </p:sp>
    </p:spTree>
    <p:extLst>
      <p:ext uri="{BB962C8B-B14F-4D97-AF65-F5344CB8AC3E}">
        <p14:creationId xmlns:p14="http://schemas.microsoft.com/office/powerpoint/2010/main" val="25473443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/>
          </p:cNvSpPr>
          <p:nvPr>
            <p:ph type="title"/>
          </p:nvPr>
        </p:nvSpPr>
        <p:spPr>
          <a:xfrm>
            <a:off x="571500" y="203200"/>
            <a:ext cx="12280900" cy="2540000"/>
          </a:xfrm>
          <a:prstGeom prst="rect">
            <a:avLst/>
          </a:prstGeom>
        </p:spPr>
        <p:txBody>
          <a:bodyPr/>
          <a:lstStyle>
            <a:lvl1pPr>
              <a:tabLst>
                <a:tab pos="1219200" algn="l"/>
              </a:tabLst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FFFFFF"/>
                </a:solidFill>
              </a:rPr>
              <a:t>Ventricles As Pumps</a:t>
            </a:r>
          </a:p>
        </p:txBody>
      </p:sp>
      <p:grpSp>
        <p:nvGrpSpPr>
          <p:cNvPr id="127" name="Group 127"/>
          <p:cNvGrpSpPr/>
          <p:nvPr/>
        </p:nvGrpSpPr>
        <p:grpSpPr>
          <a:xfrm>
            <a:off x="596609" y="2477922"/>
            <a:ext cx="6185276" cy="7088280"/>
            <a:chOff x="-10" y="0"/>
            <a:chExt cx="6185275" cy="7088279"/>
          </a:xfrm>
        </p:grpSpPr>
        <p:grpSp>
          <p:nvGrpSpPr>
            <p:cNvPr id="120" name="Group 120"/>
            <p:cNvGrpSpPr/>
            <p:nvPr/>
          </p:nvGrpSpPr>
          <p:grpSpPr>
            <a:xfrm>
              <a:off x="-11" y="62077"/>
              <a:ext cx="6185277" cy="7026202"/>
              <a:chOff x="0" y="0"/>
              <a:chExt cx="6185275" cy="7026201"/>
            </a:xfrm>
          </p:grpSpPr>
          <p:sp>
            <p:nvSpPr>
              <p:cNvPr id="112" name="Shape 112"/>
              <p:cNvSpPr/>
              <p:nvPr/>
            </p:nvSpPr>
            <p:spPr>
              <a:xfrm flipV="1">
                <a:off x="1409970" y="215900"/>
                <a:ext cx="1" cy="5689050"/>
              </a:xfrm>
              <a:prstGeom prst="line">
                <a:avLst/>
              </a:prstGeom>
              <a:noFill/>
              <a:ln w="762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113" name="Shape 113"/>
              <p:cNvSpPr/>
              <p:nvPr/>
            </p:nvSpPr>
            <p:spPr>
              <a:xfrm>
                <a:off x="1420092" y="5842000"/>
                <a:ext cx="4765184" cy="127"/>
              </a:xfrm>
              <a:prstGeom prst="line">
                <a:avLst/>
              </a:prstGeom>
              <a:noFill/>
              <a:ln w="762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114" name="Shape 114"/>
              <p:cNvSpPr/>
              <p:nvPr/>
            </p:nvSpPr>
            <p:spPr>
              <a:xfrm rot="16200000">
                <a:off x="-836369" y="2091409"/>
                <a:ext cx="2895601" cy="101910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l" defTabSz="457200">
                  <a:lnSpc>
                    <a:spcPts val="7000"/>
                  </a:lnSpc>
                  <a:tabLst>
                    <a:tab pos="0" algn="l"/>
                    <a:tab pos="914400" algn="l"/>
                    <a:tab pos="2908300" algn="l"/>
                  </a:tabLst>
                  <a:defRPr sz="57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halkboard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</a:defRPr>
                </a:pPr>
                <a:r>
                  <a:rPr sz="5700">
                    <a:solidFill>
                      <a:srgbClr val="FFFFFF"/>
                    </a:solidFill>
                  </a:rPr>
                  <a:t>pressure</a:t>
                </a:r>
              </a:p>
            </p:txBody>
          </p:sp>
          <p:sp>
            <p:nvSpPr>
              <p:cNvPr id="115" name="Shape 115"/>
              <p:cNvSpPr/>
              <p:nvPr/>
            </p:nvSpPr>
            <p:spPr>
              <a:xfrm>
                <a:off x="2641880" y="6007100"/>
                <a:ext cx="2319597" cy="101910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algn="l" defTabSz="457200">
                  <a:lnSpc>
                    <a:spcPts val="7000"/>
                  </a:lnSpc>
                  <a:tabLst>
                    <a:tab pos="0" algn="l"/>
                    <a:tab pos="914400" algn="l"/>
                  </a:tabLst>
                  <a:defRPr sz="57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halkboard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</a:defRPr>
                </a:pPr>
                <a:r>
                  <a:rPr sz="5700">
                    <a:solidFill>
                      <a:srgbClr val="FFFFFF"/>
                    </a:solidFill>
                  </a:rPr>
                  <a:t>volume</a:t>
                </a:r>
              </a:p>
            </p:txBody>
          </p:sp>
          <p:sp>
            <p:nvSpPr>
              <p:cNvPr id="116" name="Shape 116"/>
              <p:cNvSpPr/>
              <p:nvPr/>
            </p:nvSpPr>
            <p:spPr>
              <a:xfrm>
                <a:off x="1105170" y="4483100"/>
                <a:ext cx="635001" cy="127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117" name="Shape 117"/>
              <p:cNvSpPr/>
              <p:nvPr/>
            </p:nvSpPr>
            <p:spPr>
              <a:xfrm>
                <a:off x="1105170" y="419100"/>
                <a:ext cx="635001" cy="127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118" name="Shape 118"/>
              <p:cNvSpPr/>
              <p:nvPr/>
            </p:nvSpPr>
            <p:spPr>
              <a:xfrm>
                <a:off x="0" y="0"/>
                <a:ext cx="927662" cy="78032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defTabSz="457200">
                  <a:lnSpc>
                    <a:spcPts val="5000"/>
                  </a:lnSpc>
                  <a:tabLst>
                    <a:tab pos="1066800" algn="l"/>
                  </a:tabLst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halkboard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</a:defRPr>
                </a:pPr>
                <a:r>
                  <a:rPr sz="4200">
                    <a:solidFill>
                      <a:srgbClr val="FFFFFF"/>
                    </a:solidFill>
                  </a:rPr>
                  <a:t>100</a:t>
                </a:r>
              </a:p>
            </p:txBody>
          </p:sp>
          <p:sp>
            <p:nvSpPr>
              <p:cNvPr id="119" name="Shape 119"/>
              <p:cNvSpPr/>
              <p:nvPr/>
            </p:nvSpPr>
            <p:spPr>
              <a:xfrm>
                <a:off x="274593" y="4254500"/>
                <a:ext cx="721375" cy="78032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defTabSz="457200">
                  <a:lnSpc>
                    <a:spcPts val="5000"/>
                  </a:lnSpc>
                  <a:tabLst>
                    <a:tab pos="1066800" algn="l"/>
                  </a:tabLst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halkboard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</a:defRPr>
                </a:pPr>
                <a:r>
                  <a:rPr sz="4200">
                    <a:solidFill>
                      <a:srgbClr val="FFFFFF"/>
                    </a:solidFill>
                  </a:rPr>
                  <a:t>20</a:t>
                </a:r>
              </a:p>
            </p:txBody>
          </p:sp>
        </p:grpSp>
        <p:grpSp>
          <p:nvGrpSpPr>
            <p:cNvPr id="123" name="Group 123"/>
            <p:cNvGrpSpPr/>
            <p:nvPr/>
          </p:nvGrpSpPr>
          <p:grpSpPr>
            <a:xfrm>
              <a:off x="2264722" y="0"/>
              <a:ext cx="2991675" cy="5142086"/>
              <a:chOff x="0" y="0"/>
              <a:chExt cx="2991674" cy="5142085"/>
            </a:xfrm>
          </p:grpSpPr>
          <p:sp>
            <p:nvSpPr>
              <p:cNvPr id="121" name="Shape 121"/>
              <p:cNvSpPr/>
              <p:nvPr/>
            </p:nvSpPr>
            <p:spPr>
              <a:xfrm rot="120000">
                <a:off x="87207" y="47623"/>
                <a:ext cx="2817260" cy="50468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4" h="19937" extrusionOk="0">
                    <a:moveTo>
                      <a:pt x="76" y="19937"/>
                    </a:moveTo>
                    <a:cubicBezTo>
                      <a:pt x="-90" y="11263"/>
                      <a:pt x="-256" y="2590"/>
                      <a:pt x="2735" y="463"/>
                    </a:cubicBezTo>
                    <a:cubicBezTo>
                      <a:pt x="5726" y="-1663"/>
                      <a:pt x="14919" y="4045"/>
                      <a:pt x="18021" y="7178"/>
                    </a:cubicBezTo>
                    <a:cubicBezTo>
                      <a:pt x="21122" y="10312"/>
                      <a:pt x="20901" y="17363"/>
                      <a:pt x="21344" y="19266"/>
                    </a:cubicBezTo>
                  </a:path>
                </a:pathLst>
              </a:custGeom>
              <a:gradFill flip="none" rotWithShape="1">
                <a:gsLst>
                  <a:gs pos="0">
                    <a:srgbClr val="FF4C8B">
                      <a:alpha val="0"/>
                    </a:srgbClr>
                  </a:gs>
                  <a:gs pos="100000">
                    <a:srgbClr val="FFB82B">
                      <a:alpha val="0"/>
                    </a:srgbClr>
                  </a:gs>
                </a:gsLst>
                <a:lin ang="5400000" scaled="0"/>
              </a:gradFill>
              <a:ln w="63500" cap="flat">
                <a:solidFill>
                  <a:srgbClr val="FF6771">
                    <a:alpha val="72761"/>
                  </a:srgbClr>
                </a:solidFill>
                <a:prstDash val="solid"/>
                <a:miter lim="400000"/>
              </a:ln>
              <a:effectLst>
                <a:outerShdw blurRad="127000" dist="88900" dir="240000" rotWithShape="0">
                  <a:srgbClr val="000000">
                    <a:alpha val="75000"/>
                  </a:srgbClr>
                </a:outerShdw>
              </a:effectLst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lvl="0" defTabSz="457200">
                  <a:lnSpc>
                    <a:spcPts val="5000"/>
                  </a:lnSpc>
                  <a:tabLst>
                    <a:tab pos="1066800" algn="l"/>
                  </a:tabLst>
                  <a:defRPr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Chalkboard"/>
                  </a:defRPr>
                </a:pPr>
                <a:endParaRPr/>
              </a:p>
            </p:txBody>
          </p:sp>
          <p:sp>
            <p:nvSpPr>
              <p:cNvPr id="122" name="Shape 122"/>
              <p:cNvSpPr/>
              <p:nvPr/>
            </p:nvSpPr>
            <p:spPr>
              <a:xfrm>
                <a:off x="731780" y="1344777"/>
                <a:ext cx="929038" cy="103163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defTabSz="457200">
                  <a:lnSpc>
                    <a:spcPts val="6900"/>
                  </a:lnSpc>
                  <a:tabLst>
                    <a:tab pos="1066800" algn="l"/>
                  </a:tabLst>
                  <a:defRPr sz="5800">
                    <a:latin typeface="+mn-lt"/>
                    <a:ea typeface="+mn-ea"/>
                    <a:cs typeface="+mn-cs"/>
                    <a:sym typeface="Chalkboard"/>
                  </a:defRPr>
                </a:lvl1pPr>
              </a:lstStyle>
              <a:p>
                <a:pPr lvl="0">
                  <a:defRPr sz="1800"/>
                </a:pPr>
                <a:r>
                  <a:rPr sz="5800"/>
                  <a:t>LV</a:t>
                </a:r>
              </a:p>
            </p:txBody>
          </p:sp>
        </p:grpSp>
        <p:grpSp>
          <p:nvGrpSpPr>
            <p:cNvPr id="126" name="Group 126"/>
            <p:cNvGrpSpPr/>
            <p:nvPr/>
          </p:nvGrpSpPr>
          <p:grpSpPr>
            <a:xfrm>
              <a:off x="2091998" y="4081225"/>
              <a:ext cx="2823178" cy="1205896"/>
              <a:chOff x="0" y="0"/>
              <a:chExt cx="2823177" cy="1205895"/>
            </a:xfrm>
          </p:grpSpPr>
          <p:sp>
            <p:nvSpPr>
              <p:cNvPr id="124" name="Shape 124"/>
              <p:cNvSpPr/>
              <p:nvPr/>
            </p:nvSpPr>
            <p:spPr>
              <a:xfrm rot="21420000">
                <a:off x="25899" y="71793"/>
                <a:ext cx="2771380" cy="10623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4" h="19937" extrusionOk="0">
                    <a:moveTo>
                      <a:pt x="76" y="19937"/>
                    </a:moveTo>
                    <a:cubicBezTo>
                      <a:pt x="-90" y="11263"/>
                      <a:pt x="-256" y="2590"/>
                      <a:pt x="2735" y="463"/>
                    </a:cubicBezTo>
                    <a:cubicBezTo>
                      <a:pt x="5726" y="-1663"/>
                      <a:pt x="14919" y="4045"/>
                      <a:pt x="18021" y="7178"/>
                    </a:cubicBezTo>
                    <a:cubicBezTo>
                      <a:pt x="21122" y="10312"/>
                      <a:pt x="20901" y="17363"/>
                      <a:pt x="21344" y="19265"/>
                    </a:cubicBezTo>
                  </a:path>
                </a:pathLst>
              </a:custGeom>
              <a:gradFill flip="none" rotWithShape="1">
                <a:gsLst>
                  <a:gs pos="0">
                    <a:srgbClr val="FF73CC">
                      <a:alpha val="0"/>
                    </a:srgbClr>
                  </a:gs>
                  <a:gs pos="100000">
                    <a:srgbClr val="5C72FF">
                      <a:alpha val="0"/>
                    </a:srgbClr>
                  </a:gs>
                </a:gsLst>
                <a:lin ang="5400000" scaled="0"/>
              </a:gradFill>
              <a:ln w="63500" cap="flat">
                <a:solidFill>
                  <a:srgbClr val="C270FF">
                    <a:alpha val="63805"/>
                  </a:srgbClr>
                </a:solidFill>
                <a:prstDash val="solid"/>
                <a:miter lim="400000"/>
              </a:ln>
              <a:effectLst>
                <a:outerShdw blurRad="127000" dist="88900" dir="20040000" rotWithShape="0">
                  <a:srgbClr val="000000">
                    <a:alpha val="75000"/>
                  </a:srgbClr>
                </a:outerShdw>
              </a:effectLst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lvl="0" defTabSz="457200">
                  <a:lnSpc>
                    <a:spcPts val="5000"/>
                  </a:lnSpc>
                  <a:tabLst>
                    <a:tab pos="1066800" algn="l"/>
                  </a:tabLst>
                  <a:defRPr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Chalkboard"/>
                  </a:defRPr>
                </a:pPr>
                <a:endParaRPr/>
              </a:p>
            </p:txBody>
          </p:sp>
          <p:sp>
            <p:nvSpPr>
              <p:cNvPr id="125" name="Shape 125"/>
              <p:cNvSpPr/>
              <p:nvPr/>
            </p:nvSpPr>
            <p:spPr>
              <a:xfrm>
                <a:off x="646609" y="121052"/>
                <a:ext cx="1051126" cy="103163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defTabSz="457200">
                  <a:lnSpc>
                    <a:spcPts val="6900"/>
                  </a:lnSpc>
                  <a:tabLst>
                    <a:tab pos="1066800" algn="l"/>
                  </a:tabLst>
                  <a:defRPr sz="5800">
                    <a:latin typeface="+mn-lt"/>
                    <a:ea typeface="+mn-ea"/>
                    <a:cs typeface="+mn-cs"/>
                    <a:sym typeface="Chalkboard"/>
                  </a:defRPr>
                </a:lvl1pPr>
              </a:lstStyle>
              <a:p>
                <a:pPr lvl="0">
                  <a:defRPr sz="1800"/>
                </a:pPr>
                <a:r>
                  <a:rPr sz="5800"/>
                  <a:t>RV</a:t>
                </a:r>
              </a:p>
            </p:txBody>
          </p:sp>
        </p:grpSp>
      </p:grpSp>
      <p:grpSp>
        <p:nvGrpSpPr>
          <p:cNvPr id="130" name="Group 130"/>
          <p:cNvGrpSpPr/>
          <p:nvPr/>
        </p:nvGrpSpPr>
        <p:grpSpPr>
          <a:xfrm>
            <a:off x="6146800" y="4470400"/>
            <a:ext cx="6311901" cy="1447800"/>
            <a:chOff x="0" y="0"/>
            <a:chExt cx="6311900" cy="1447800"/>
          </a:xfrm>
        </p:grpSpPr>
        <p:sp>
          <p:nvSpPr>
            <p:cNvPr id="128" name="Shape 128"/>
            <p:cNvSpPr/>
            <p:nvPr/>
          </p:nvSpPr>
          <p:spPr>
            <a:xfrm>
              <a:off x="0" y="0"/>
              <a:ext cx="6311900" cy="1447800"/>
            </a:xfrm>
            <a:prstGeom prst="rect">
              <a:avLst/>
            </a:prstGeom>
            <a:gradFill flip="none" rotWithShape="1">
              <a:gsLst>
                <a:gs pos="0">
                  <a:srgbClr val="FF4C8B">
                    <a:alpha val="0"/>
                  </a:srgbClr>
                </a:gs>
                <a:gs pos="100000">
                  <a:srgbClr val="FFB82B">
                    <a:alpha val="0"/>
                  </a:srgbClr>
                </a:gs>
              </a:gsLst>
              <a:lin ang="5400000" scaled="0"/>
            </a:gradFill>
            <a:ln w="25400" cap="flat">
              <a:solidFill>
                <a:srgbClr val="FF4C8B">
                  <a:alpha val="75000"/>
                </a:srgb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lvl="0" defTabSz="457200">
                <a:lnSpc>
                  <a:spcPts val="5000"/>
                </a:lnSpc>
                <a:tabLst>
                  <a:tab pos="1066800" algn="l"/>
                </a:tabLst>
                <a:defRPr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Chalkboard"/>
                </a:defRPr>
              </a:pPr>
              <a:endParaRPr/>
            </a:p>
          </p:txBody>
        </p:sp>
        <p:sp>
          <p:nvSpPr>
            <p:cNvPr id="129" name="Shape 129"/>
            <p:cNvSpPr/>
            <p:nvPr/>
          </p:nvSpPr>
          <p:spPr>
            <a:xfrm>
              <a:off x="918898" y="317500"/>
              <a:ext cx="4486804" cy="641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457200">
                <a:lnSpc>
                  <a:spcPts val="5000"/>
                </a:lnSpc>
                <a:tabLst>
                  <a:tab pos="1066800" algn="l"/>
                </a:tabLst>
                <a:defRPr>
                  <a:latin typeface="+mn-lt"/>
                  <a:ea typeface="+mn-ea"/>
                  <a:cs typeface="+mn-cs"/>
                  <a:sym typeface="Chalkboard"/>
                </a:defRPr>
              </a:lvl1pPr>
            </a:lstStyle>
            <a:p>
              <a:pPr lvl="0">
                <a:defRPr sz="1800"/>
              </a:pPr>
              <a:r>
                <a:rPr sz="4200" dirty="0">
                  <a:solidFill>
                    <a:srgbClr val="FFC000"/>
                  </a:solidFill>
                </a:rPr>
                <a:t>LV “Pressure” Pump</a:t>
              </a:r>
            </a:p>
          </p:txBody>
        </p:sp>
      </p:grpSp>
      <p:grpSp>
        <p:nvGrpSpPr>
          <p:cNvPr id="133" name="Group 133"/>
          <p:cNvGrpSpPr/>
          <p:nvPr/>
        </p:nvGrpSpPr>
        <p:grpSpPr>
          <a:xfrm>
            <a:off x="6146800" y="6184900"/>
            <a:ext cx="6311901" cy="1447800"/>
            <a:chOff x="0" y="0"/>
            <a:chExt cx="6311900" cy="1447800"/>
          </a:xfrm>
        </p:grpSpPr>
        <p:sp>
          <p:nvSpPr>
            <p:cNvPr id="131" name="Shape 131"/>
            <p:cNvSpPr/>
            <p:nvPr/>
          </p:nvSpPr>
          <p:spPr>
            <a:xfrm>
              <a:off x="0" y="0"/>
              <a:ext cx="6311900" cy="1447800"/>
            </a:xfrm>
            <a:prstGeom prst="rect">
              <a:avLst/>
            </a:prstGeom>
            <a:gradFill flip="none" rotWithShape="1">
              <a:gsLst>
                <a:gs pos="0">
                  <a:srgbClr val="FF73CC">
                    <a:alpha val="0"/>
                  </a:srgbClr>
                </a:gs>
                <a:gs pos="100000">
                  <a:srgbClr val="5C72FF">
                    <a:alpha val="0"/>
                  </a:srgbClr>
                </a:gs>
              </a:gsLst>
              <a:lin ang="5400000" scaled="0"/>
            </a:gradFill>
            <a:ln w="25400" cap="flat">
              <a:solidFill>
                <a:srgbClr val="C270FF">
                  <a:alpha val="68283"/>
                </a:srgb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lvl="0" defTabSz="457200">
                <a:lnSpc>
                  <a:spcPts val="5000"/>
                </a:lnSpc>
                <a:tabLst>
                  <a:tab pos="1066800" algn="l"/>
                </a:tabLst>
                <a:defRPr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Chalkboard"/>
                </a:defRPr>
              </a:pPr>
              <a:endParaRPr/>
            </a:p>
          </p:txBody>
        </p:sp>
        <p:sp>
          <p:nvSpPr>
            <p:cNvPr id="132" name="Shape 132"/>
            <p:cNvSpPr/>
            <p:nvPr/>
          </p:nvSpPr>
          <p:spPr>
            <a:xfrm>
              <a:off x="994239" y="317500"/>
              <a:ext cx="4336121" cy="641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457200">
                <a:lnSpc>
                  <a:spcPts val="5000"/>
                </a:lnSpc>
                <a:tabLst>
                  <a:tab pos="1066800" algn="l"/>
                </a:tabLst>
                <a:defRPr>
                  <a:latin typeface="+mn-lt"/>
                  <a:ea typeface="+mn-ea"/>
                  <a:cs typeface="+mn-cs"/>
                  <a:sym typeface="Chalkboard"/>
                </a:defRPr>
              </a:lvl1pPr>
            </a:lstStyle>
            <a:p>
              <a:pPr lvl="0">
                <a:defRPr sz="1800"/>
              </a:pPr>
              <a:r>
                <a:rPr sz="4200" dirty="0">
                  <a:solidFill>
                    <a:srgbClr val="FFC000"/>
                  </a:solidFill>
                </a:rPr>
                <a:t>RV “Volume” Pump</a:t>
              </a:r>
            </a:p>
          </p:txBody>
        </p:sp>
      </p:grpSp>
    </p:spTree>
  </p:cSld>
  <p:clrMapOvr>
    <a:masterClrMapping/>
  </p:clrMapOvr>
  <p:transition spd="slow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1" animBg="1" advAuto="0"/>
      <p:bldP spid="130" grpId="2" animBg="1" advAuto="0"/>
      <p:bldP spid="133" grpId="3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/>
          </p:cNvSpPr>
          <p:nvPr>
            <p:ph type="title"/>
          </p:nvPr>
        </p:nvSpPr>
        <p:spPr>
          <a:xfrm>
            <a:off x="1270000" y="762000"/>
            <a:ext cx="10464800" cy="2540000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ts val="0"/>
              </a:spcBef>
              <a:tabLst>
                <a:tab pos="1219200" algn="l"/>
              </a:tabLst>
              <a:defRPr sz="1800">
                <a:solidFill>
                  <a:srgbClr val="000000"/>
                </a:solidFill>
              </a:defRPr>
            </a:pPr>
            <a:r>
              <a:rPr sz="7200" dirty="0">
                <a:solidFill>
                  <a:srgbClr val="FFC000"/>
                </a:solidFill>
              </a:rPr>
              <a:t>Right Ventricle</a:t>
            </a:r>
          </a:p>
          <a:p>
            <a:pPr lvl="0">
              <a:tabLst>
                <a:tab pos="1219200" algn="l"/>
              </a:tabLst>
              <a:defRPr sz="1800">
                <a:solidFill>
                  <a:srgbClr val="000000"/>
                </a:solidFill>
              </a:defRPr>
            </a:pPr>
            <a:r>
              <a:rPr sz="7200" dirty="0">
                <a:solidFill>
                  <a:srgbClr val="FFC000"/>
                </a:solidFill>
              </a:rPr>
              <a:t>Job Description</a:t>
            </a:r>
          </a:p>
        </p:txBody>
      </p:sp>
      <p:grpSp>
        <p:nvGrpSpPr>
          <p:cNvPr id="145" name="Group 145"/>
          <p:cNvGrpSpPr/>
          <p:nvPr/>
        </p:nvGrpSpPr>
        <p:grpSpPr>
          <a:xfrm>
            <a:off x="1473200" y="3670300"/>
            <a:ext cx="10058400" cy="1866900"/>
            <a:chOff x="0" y="0"/>
            <a:chExt cx="10058400" cy="1866900"/>
          </a:xfrm>
        </p:grpSpPr>
        <p:sp>
          <p:nvSpPr>
            <p:cNvPr id="143" name="Shape 143"/>
            <p:cNvSpPr/>
            <p:nvPr/>
          </p:nvSpPr>
          <p:spPr>
            <a:xfrm>
              <a:off x="0" y="0"/>
              <a:ext cx="10058400" cy="1866900"/>
            </a:xfrm>
            <a:prstGeom prst="rect">
              <a:avLst/>
            </a:prstGeom>
            <a:gradFill flip="none" rotWithShape="1">
              <a:gsLst>
                <a:gs pos="0">
                  <a:srgbClr val="C6C6C6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3000000" scaled="0"/>
            </a:gradFill>
            <a:ln w="76200" cap="flat">
              <a:solidFill>
                <a:srgbClr val="FFA374">
                  <a:alpha val="87686"/>
                </a:srgbClr>
              </a:solidFill>
              <a:prstDash val="solid"/>
              <a:miter lim="400000"/>
            </a:ln>
            <a:effectLst>
              <a:outerShdw blurRad="127000" dist="76200" dir="2700000" rotWithShape="0">
                <a:srgbClr val="000000">
                  <a:alpha val="75000"/>
                </a:srgbClr>
              </a:outerShdw>
            </a:effectLst>
          </p:spPr>
          <p:txBody>
            <a:bodyPr wrap="square" lIns="38100" tIns="38100" rIns="38100" bIns="38100" numCol="1" anchor="ctr">
              <a:noAutofit/>
            </a:bodyPr>
            <a:lstStyle/>
            <a:p>
              <a:pPr lvl="0" defTabSz="457200">
                <a:lnSpc>
                  <a:spcPts val="5000"/>
                </a:lnSpc>
                <a:tabLst>
                  <a:tab pos="1066800" algn="l"/>
                </a:tabLst>
                <a:defRPr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Chalkboard"/>
                </a:defRPr>
              </a:pPr>
              <a:endParaRPr/>
            </a:p>
          </p:txBody>
        </p:sp>
        <p:sp>
          <p:nvSpPr>
            <p:cNvPr id="144" name="Shape 144"/>
            <p:cNvSpPr/>
            <p:nvPr/>
          </p:nvSpPr>
          <p:spPr>
            <a:xfrm>
              <a:off x="342900" y="292100"/>
              <a:ext cx="9156700" cy="12954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457200">
                <a:lnSpc>
                  <a:spcPts val="5000"/>
                </a:lnSpc>
                <a:tabLst>
                  <a:tab pos="1066800" algn="l"/>
                  <a:tab pos="9182100" algn="l"/>
                </a:tabLst>
                <a:defRPr b="1" spc="666">
                  <a:solidFill>
                    <a:srgbClr val="323232"/>
                  </a:solidFill>
                  <a:latin typeface="Copperplate Gothic Bold"/>
                  <a:ea typeface="Copperplate Gothic Bold"/>
                  <a:cs typeface="Copperplate Gothic Bold"/>
                  <a:sym typeface="Copperplate Gothic Bold"/>
                </a:defRPr>
              </a:lvl1pPr>
            </a:lstStyle>
            <a:p>
              <a:pPr lvl="0">
                <a:defRPr sz="1800" b="0" spc="0">
                  <a:solidFill>
                    <a:srgbClr val="000000"/>
                  </a:solidFill>
                </a:defRPr>
              </a:pPr>
              <a:r>
                <a:rPr sz="4200" b="1" spc="666" dirty="0">
                  <a:solidFill>
                    <a:schemeClr val="tx1"/>
                  </a:solidFill>
                </a:rPr>
                <a:t>Provide Left Ventricle Diastolic Volume</a:t>
              </a:r>
            </a:p>
          </p:txBody>
        </p:sp>
      </p:grpSp>
      <p:grpSp>
        <p:nvGrpSpPr>
          <p:cNvPr id="148" name="Group 148"/>
          <p:cNvGrpSpPr/>
          <p:nvPr/>
        </p:nvGrpSpPr>
        <p:grpSpPr>
          <a:xfrm>
            <a:off x="1473200" y="5943600"/>
            <a:ext cx="10121904" cy="1917703"/>
            <a:chOff x="0" y="0"/>
            <a:chExt cx="10121903" cy="1917702"/>
          </a:xfrm>
        </p:grpSpPr>
        <p:sp>
          <p:nvSpPr>
            <p:cNvPr id="146" name="Shape 146"/>
            <p:cNvSpPr/>
            <p:nvPr/>
          </p:nvSpPr>
          <p:spPr>
            <a:xfrm>
              <a:off x="0" y="0"/>
              <a:ext cx="10121904" cy="1917703"/>
            </a:xfrm>
            <a:prstGeom prst="rect">
              <a:avLst/>
            </a:prstGeom>
            <a:gradFill flip="none" rotWithShape="1">
              <a:gsLst>
                <a:gs pos="0">
                  <a:srgbClr val="C6C6C6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3000000" scaled="0"/>
            </a:gradFill>
            <a:ln w="76200" cap="flat">
              <a:solidFill>
                <a:srgbClr val="FFA374">
                  <a:alpha val="87686"/>
                </a:srgbClr>
              </a:solidFill>
              <a:prstDash val="solid"/>
              <a:miter lim="400000"/>
            </a:ln>
            <a:effectLst>
              <a:outerShdw blurRad="127000" dist="76200" dir="2700000" rotWithShape="0">
                <a:srgbClr val="000000">
                  <a:alpha val="75000"/>
                </a:srgbClr>
              </a:outerShdw>
            </a:effectLst>
          </p:spPr>
          <p:txBody>
            <a:bodyPr wrap="square" lIns="38100" tIns="38100" rIns="38100" bIns="38100" numCol="1" anchor="ctr">
              <a:noAutofit/>
            </a:bodyPr>
            <a:lstStyle/>
            <a:p>
              <a:pPr lvl="0" defTabSz="457200">
                <a:lnSpc>
                  <a:spcPts val="5000"/>
                </a:lnSpc>
                <a:tabLst>
                  <a:tab pos="1066800" algn="l"/>
                </a:tabLst>
                <a:defRPr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Chalkboard"/>
                </a:defRPr>
              </a:pPr>
              <a:endParaRPr/>
            </a:p>
          </p:txBody>
        </p:sp>
        <p:sp>
          <p:nvSpPr>
            <p:cNvPr id="147" name="Shape 147"/>
            <p:cNvSpPr/>
            <p:nvPr/>
          </p:nvSpPr>
          <p:spPr>
            <a:xfrm>
              <a:off x="932952" y="300048"/>
              <a:ext cx="8256002" cy="1330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lnSpc>
                  <a:spcPts val="5000"/>
                </a:lnSpc>
                <a:tabLst>
                  <a:tab pos="1066800" algn="l"/>
                  <a:tab pos="9182100" algn="l"/>
                </a:tabLst>
                <a:defRPr sz="1800"/>
              </a:pPr>
              <a:r>
                <a:rPr sz="4200" b="1" spc="666" dirty="0">
                  <a:solidFill>
                    <a:schemeClr val="tx1"/>
                  </a:solidFill>
                  <a:latin typeface="Copperplate Gothic Bold"/>
                  <a:ea typeface="Copperplate Gothic Bold"/>
                  <a:cs typeface="Copperplate Gothic Bold"/>
                  <a:sym typeface="Copperplate Gothic Bold"/>
                </a:rPr>
                <a:t>Permit End-Organ</a:t>
              </a:r>
            </a:p>
            <a:p>
              <a:pPr lvl="0" defTabSz="457200">
                <a:lnSpc>
                  <a:spcPts val="5000"/>
                </a:lnSpc>
                <a:tabLst>
                  <a:tab pos="1066800" algn="l"/>
                  <a:tab pos="9182100" algn="l"/>
                </a:tabLst>
                <a:defRPr sz="1800"/>
              </a:pPr>
              <a:r>
                <a:rPr sz="4200" b="1" spc="666" dirty="0">
                  <a:solidFill>
                    <a:schemeClr val="tx1"/>
                  </a:solidFill>
                  <a:latin typeface="Copperplate Gothic Bold"/>
                  <a:ea typeface="Copperplate Gothic Bold"/>
                  <a:cs typeface="Copperplate Gothic Bold"/>
                  <a:sym typeface="Copperplate Gothic Bold"/>
                </a:rPr>
                <a:t>Venous </a:t>
              </a:r>
              <a:r>
                <a:rPr sz="4200" b="1" spc="666" dirty="0" err="1">
                  <a:solidFill>
                    <a:schemeClr val="tx1"/>
                  </a:solidFill>
                  <a:latin typeface="Copperplate Gothic Bold"/>
                  <a:ea typeface="Copperplate Gothic Bold"/>
                  <a:cs typeface="Copperplate Gothic Bold"/>
                  <a:sym typeface="Copperplate Gothic Bold"/>
                </a:rPr>
                <a:t>DRainage</a:t>
              </a:r>
              <a:endParaRPr sz="4200" b="1" spc="666" dirty="0">
                <a:solidFill>
                  <a:schemeClr val="tx1"/>
                </a:solidFill>
                <a:latin typeface="Copperplate Gothic Bold"/>
                <a:ea typeface="Copperplate Gothic Bold"/>
                <a:cs typeface="Copperplate Gothic Bold"/>
                <a:sym typeface="Copperplate Gothic Bold"/>
              </a:endParaRPr>
            </a:p>
          </p:txBody>
        </p:sp>
      </p:grpSp>
    </p:spTree>
  </p:cSld>
  <p:clrMapOvr>
    <a:masterClrMapping/>
  </p:clrMapOvr>
  <p:transition spd="med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1" animBg="1" advAuto="0"/>
      <p:bldP spid="148" grpId="2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29" y="698500"/>
            <a:ext cx="12983513" cy="839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639727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Ventricular interdependence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4" name="GOODLV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3600" y="2109629"/>
            <a:ext cx="9093200" cy="764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411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Ventricular interdependence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VP3390 - severe RV failure - ME4C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8400" y="2190750"/>
            <a:ext cx="10617200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3279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Solutions for decreasing PVR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9060" indent="0">
              <a:buNone/>
            </a:pPr>
            <a:r>
              <a:rPr lang="en-US" dirty="0">
                <a:solidFill>
                  <a:schemeClr val="accent1"/>
                </a:solidFill>
              </a:rPr>
              <a:t>Avoid</a:t>
            </a:r>
          </a:p>
          <a:p>
            <a:pPr>
              <a:lnSpc>
                <a:spcPct val="80000"/>
              </a:lnSpc>
              <a:defRPr/>
            </a:pPr>
            <a:r>
              <a:rPr lang="en-US" sz="4800" dirty="0"/>
              <a:t>Hypoxemia</a:t>
            </a:r>
          </a:p>
          <a:p>
            <a:pPr>
              <a:lnSpc>
                <a:spcPct val="80000"/>
              </a:lnSpc>
              <a:defRPr/>
            </a:pPr>
            <a:r>
              <a:rPr lang="en-US" sz="4800" dirty="0"/>
              <a:t>Hypercarbia</a:t>
            </a:r>
          </a:p>
          <a:p>
            <a:pPr>
              <a:lnSpc>
                <a:spcPct val="80000"/>
              </a:lnSpc>
              <a:defRPr/>
            </a:pPr>
            <a:r>
              <a:rPr lang="en-US" sz="4800" dirty="0"/>
              <a:t>Acidosis</a:t>
            </a:r>
          </a:p>
          <a:p>
            <a:pPr>
              <a:lnSpc>
                <a:spcPct val="80000"/>
              </a:lnSpc>
              <a:defRPr/>
            </a:pPr>
            <a:r>
              <a:rPr lang="en-US" sz="4800" dirty="0"/>
              <a:t>Hypothermia</a:t>
            </a:r>
          </a:p>
          <a:p>
            <a:pPr>
              <a:lnSpc>
                <a:spcPct val="80000"/>
              </a:lnSpc>
              <a:defRPr/>
            </a:pPr>
            <a:r>
              <a:rPr lang="en-US" sz="4800" dirty="0"/>
              <a:t>Hypervolemia</a:t>
            </a:r>
          </a:p>
          <a:p>
            <a:pPr>
              <a:lnSpc>
                <a:spcPct val="80000"/>
              </a:lnSpc>
              <a:defRPr/>
            </a:pPr>
            <a:r>
              <a:rPr lang="en-US" sz="4800" dirty="0"/>
              <a:t>Light Anesthesia</a:t>
            </a:r>
          </a:p>
          <a:p>
            <a:pPr>
              <a:lnSpc>
                <a:spcPct val="80000"/>
              </a:lnSpc>
              <a:defRPr/>
            </a:pPr>
            <a:r>
              <a:rPr lang="en-US" sz="4800" dirty="0"/>
              <a:t>Variation In Lung Volumes(atelectasis,overdistension)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061724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Pharmacologic management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Avoid intravenous pulmonary vasodilators (NTG, NTP, Nicardipine, PGs)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Inhaled pulmonary vasodilators preferred (Inhaled Epoprostenol, Inhaled Iloprost, Inhaled Milrinone, Inhaled NTG, Inhaled Nitric oxide)</a:t>
            </a:r>
          </a:p>
        </p:txBody>
      </p:sp>
    </p:spTree>
    <p:extLst>
      <p:ext uri="{BB962C8B-B14F-4D97-AF65-F5344CB8AC3E}">
        <p14:creationId xmlns:p14="http://schemas.microsoft.com/office/powerpoint/2010/main" val="479585078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Inhaled NO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800" baseline="30000" dirty="0">
                <a:solidFill>
                  <a:srgbClr val="141413"/>
                </a:solidFill>
                <a:latin typeface="Helvetica"/>
              </a:rPr>
              <a:t> </a:t>
            </a:r>
          </a:p>
          <a:p>
            <a:r>
              <a:rPr lang="en-US" sz="800" baseline="30000" dirty="0">
                <a:solidFill>
                  <a:srgbClr val="141413"/>
                </a:solidFill>
                <a:latin typeface="Helvetica"/>
              </a:rPr>
              <a:t> </a:t>
            </a:r>
            <a:endParaRPr lang="en-US" dirty="0"/>
          </a:p>
        </p:txBody>
      </p:sp>
      <p:pic>
        <p:nvPicPr>
          <p:cNvPr id="6" name="Picture 5" descr="Figure 9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6988"/>
            <a:ext cx="13004800" cy="567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06070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524716"/>
            <a:ext cx="13004800" cy="7228883"/>
          </a:xfrm>
        </p:spPr>
        <p:txBody>
          <a:bodyPr>
            <a:normAutofit/>
          </a:bodyPr>
          <a:lstStyle/>
          <a:p>
            <a:r>
              <a:rPr lang="en-US" dirty="0"/>
              <a:t>52 years old woman with sarcoidosis, end stage lung disease (6 lit/min), pulmonary hypertension presented for double lung transplantation</a:t>
            </a:r>
          </a:p>
          <a:p>
            <a:endParaRPr lang="en-US" dirty="0"/>
          </a:p>
          <a:p>
            <a:r>
              <a:rPr lang="en-US" dirty="0"/>
              <a:t>ABG : pH 7.47, P</a:t>
            </a:r>
            <a:r>
              <a:rPr lang="en-US" baseline="-25000" dirty="0"/>
              <a:t>a</a:t>
            </a:r>
            <a:r>
              <a:rPr lang="en-US" dirty="0"/>
              <a:t>CO</a:t>
            </a:r>
            <a:r>
              <a:rPr lang="en-US" baseline="-25000" dirty="0"/>
              <a:t>2</a:t>
            </a:r>
            <a:r>
              <a:rPr lang="en-US" dirty="0"/>
              <a:t> 43 mmHg, P</a:t>
            </a:r>
            <a:r>
              <a:rPr lang="en-US" baseline="-25000" dirty="0"/>
              <a:t>a</a:t>
            </a:r>
            <a:r>
              <a:rPr lang="en-US" dirty="0"/>
              <a:t>O</a:t>
            </a:r>
            <a:r>
              <a:rPr lang="en-US" baseline="-25000" dirty="0"/>
              <a:t>2</a:t>
            </a:r>
            <a:r>
              <a:rPr lang="en-US" dirty="0"/>
              <a:t> 66 mmHg, bicarbonate 31 mEq/L and SaO2 92%</a:t>
            </a:r>
          </a:p>
          <a:p>
            <a:endParaRPr lang="en-US" dirty="0"/>
          </a:p>
          <a:p>
            <a:r>
              <a:rPr lang="en-US" dirty="0"/>
              <a:t> FEV1 23% predicted/FVC 34% predicted /FEV1/FVC 0.51</a:t>
            </a:r>
          </a:p>
        </p:txBody>
      </p:sp>
    </p:spTree>
    <p:extLst>
      <p:ext uri="{BB962C8B-B14F-4D97-AF65-F5344CB8AC3E}">
        <p14:creationId xmlns:p14="http://schemas.microsoft.com/office/powerpoint/2010/main" val="27571594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Inhaled Iloprost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Figure 10 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00" y="1879600"/>
            <a:ext cx="7924800" cy="722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857268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Inhaled Prostaglandins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Figure 1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432" y="2108200"/>
            <a:ext cx="10869168" cy="6851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411943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system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Figure 1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413000"/>
            <a:ext cx="11404600" cy="707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128765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Hemodynamics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401768268"/>
              </p:ext>
            </p:extLst>
          </p:nvPr>
        </p:nvGraphicFramePr>
        <p:xfrm>
          <a:off x="650240" y="2524717"/>
          <a:ext cx="11704320" cy="65786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76910068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 6; Induction drug of choice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724499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Induction drug of choice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750398253"/>
              </p:ext>
            </p:extLst>
          </p:nvPr>
        </p:nvGraphicFramePr>
        <p:xfrm>
          <a:off x="650240" y="2524717"/>
          <a:ext cx="11704320" cy="65786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26317511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Inotropic drugs during induction</a:t>
            </a: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023211060"/>
              </p:ext>
            </p:extLst>
          </p:nvPr>
        </p:nvGraphicFramePr>
        <p:xfrm>
          <a:off x="650240" y="2524717"/>
          <a:ext cx="11704320" cy="65786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63802314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Milrinone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Improves RV Afterload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Continue if the patient is already on preoperative Milrinone</a:t>
            </a:r>
          </a:p>
          <a:p>
            <a:endParaRPr lang="en-US" dirty="0"/>
          </a:p>
          <a:p>
            <a:r>
              <a:rPr lang="en-US" dirty="0"/>
              <a:t>Inhaled Milrinone preferred because IV Milrinone causes systemic hypotension</a:t>
            </a:r>
          </a:p>
        </p:txBody>
      </p:sp>
    </p:spTree>
    <p:extLst>
      <p:ext uri="{BB962C8B-B14F-4D97-AF65-F5344CB8AC3E}">
        <p14:creationId xmlns:p14="http://schemas.microsoft.com/office/powerpoint/2010/main" val="742589370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 7; Anesthesia Induction Drugs Preferred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880630015"/>
              </p:ext>
            </p:extLst>
          </p:nvPr>
        </p:nvGraphicFramePr>
        <p:xfrm>
          <a:off x="440266" y="2240844"/>
          <a:ext cx="12361334" cy="73095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90360092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Caution!!!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283366434"/>
              </p:ext>
            </p:extLst>
          </p:nvPr>
        </p:nvGraphicFramePr>
        <p:xfrm>
          <a:off x="0" y="2133601"/>
          <a:ext cx="13004800" cy="762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5919323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PREOP TTE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81200"/>
            <a:ext cx="13004800" cy="7772399"/>
          </a:xfrm>
        </p:spPr>
        <p:txBody>
          <a:bodyPr>
            <a:normAutofit/>
          </a:bodyPr>
          <a:lstStyle/>
          <a:p>
            <a:r>
              <a:rPr lang="en-US" dirty="0"/>
              <a:t>Severely dilated and hypertrophied RV </a:t>
            </a:r>
          </a:p>
          <a:p>
            <a:pPr marL="169060" indent="0">
              <a:buNone/>
            </a:pPr>
            <a:endParaRPr lang="en-US" dirty="0"/>
          </a:p>
          <a:p>
            <a:r>
              <a:rPr lang="en-US" dirty="0"/>
              <a:t>Interventricular septal flattening and paradoxical septal motion </a:t>
            </a:r>
          </a:p>
          <a:p>
            <a:pPr marL="169060" indent="0">
              <a:buNone/>
            </a:pPr>
            <a:endParaRPr lang="en-US" dirty="0"/>
          </a:p>
          <a:p>
            <a:r>
              <a:rPr lang="en-US" dirty="0"/>
              <a:t>Moderate TR &amp; Estimated PASP was 91 mmHg.</a:t>
            </a:r>
          </a:p>
          <a:p>
            <a:endParaRPr lang="en-US" dirty="0"/>
          </a:p>
          <a:p>
            <a:r>
              <a:rPr lang="en-US" dirty="0"/>
              <a:t>LVEF -55-60% and grade 1 diastolic dysfunction. </a:t>
            </a:r>
          </a:p>
        </p:txBody>
      </p:sp>
    </p:spTree>
    <p:extLst>
      <p:ext uri="{BB962C8B-B14F-4D97-AF65-F5344CB8AC3E}">
        <p14:creationId xmlns:p14="http://schemas.microsoft.com/office/powerpoint/2010/main" val="12677148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 8; Monitors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ASA Monitors</a:t>
            </a:r>
          </a:p>
          <a:p>
            <a:endParaRPr lang="en-US" dirty="0"/>
          </a:p>
          <a:p>
            <a:r>
              <a:rPr lang="en-US" dirty="0"/>
              <a:t>Invasive BP A must before induction of anesthesia</a:t>
            </a:r>
          </a:p>
          <a:p>
            <a:endParaRPr lang="en-US" dirty="0"/>
          </a:p>
          <a:p>
            <a:r>
              <a:rPr lang="en-US" dirty="0"/>
              <a:t>PA Catheter</a:t>
            </a:r>
          </a:p>
          <a:p>
            <a:endParaRPr lang="en-US" dirty="0"/>
          </a:p>
          <a:p>
            <a:r>
              <a:rPr lang="en-US" dirty="0"/>
              <a:t>Central venous catheter</a:t>
            </a:r>
          </a:p>
        </p:txBody>
      </p:sp>
    </p:spTree>
    <p:extLst>
      <p:ext uri="{BB962C8B-B14F-4D97-AF65-F5344CB8AC3E}">
        <p14:creationId xmlns:p14="http://schemas.microsoft.com/office/powerpoint/2010/main" val="68685062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Monitors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Point of care ultrasound (RV Function monitoring during induction &amp; PASP measurement before induction)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TEE  - Probe insertion immediately after endotracheal intubation</a:t>
            </a:r>
          </a:p>
          <a:p>
            <a:pPr marL="169060" indent="0">
              <a:buNone/>
            </a:pPr>
            <a:endParaRPr lang="en-US" dirty="0"/>
          </a:p>
          <a:p>
            <a:pPr marL="169060" indent="0">
              <a:buNone/>
            </a:pPr>
            <a:endParaRPr lang="en-US" dirty="0"/>
          </a:p>
          <a:p>
            <a:pPr marL="169060" indent="0">
              <a:buNone/>
            </a:pPr>
            <a:endParaRPr lang="en-US" dirty="0"/>
          </a:p>
          <a:p>
            <a:pPr marL="16906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19153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PASP  Measurement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400" y="2387600"/>
            <a:ext cx="11506200" cy="652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06849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 9; Ventilation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Despite all efforts mentioned above, PHT patients can develop severe hypotension with PPV</a:t>
            </a:r>
          </a:p>
          <a:p>
            <a:r>
              <a:rPr lang="en-US" dirty="0"/>
              <a:t>Low tidal volume (6 ml/kg)</a:t>
            </a:r>
          </a:p>
          <a:p>
            <a:r>
              <a:rPr lang="en-US" dirty="0"/>
              <a:t>Low peak airway pressures (&gt;25 mmHg)</a:t>
            </a:r>
          </a:p>
          <a:p>
            <a:r>
              <a:rPr lang="en-US" dirty="0"/>
              <a:t>100% Oxygen</a:t>
            </a:r>
          </a:p>
          <a:p>
            <a:r>
              <a:rPr lang="en-US" dirty="0"/>
              <a:t>Optimize expiratory time to avoid auto PEEP</a:t>
            </a:r>
          </a:p>
          <a:p>
            <a:r>
              <a:rPr lang="en-US" dirty="0"/>
              <a:t>Adjust RR to maintain CO2 to around 45-50 mmHg</a:t>
            </a:r>
          </a:p>
        </p:txBody>
      </p:sp>
    </p:spTree>
    <p:extLst>
      <p:ext uri="{BB962C8B-B14F-4D97-AF65-F5344CB8AC3E}">
        <p14:creationId xmlns:p14="http://schemas.microsoft.com/office/powerpoint/2010/main" val="2259661453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 10; Personnel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Experienced anesthesiologist</a:t>
            </a:r>
          </a:p>
          <a:p>
            <a:endParaRPr lang="en-US" dirty="0"/>
          </a:p>
          <a:p>
            <a:r>
              <a:rPr lang="en-US" dirty="0"/>
              <a:t>Anesthesiologist with understanding of pulmonary circulation and RV</a:t>
            </a:r>
          </a:p>
          <a:p>
            <a:endParaRPr lang="en-US" dirty="0"/>
          </a:p>
          <a:p>
            <a:r>
              <a:rPr lang="en-US" dirty="0"/>
              <a:t>Anesthesiologist with Echocardiography skills</a:t>
            </a:r>
          </a:p>
        </p:txBody>
      </p:sp>
    </p:spTree>
    <p:extLst>
      <p:ext uri="{BB962C8B-B14F-4D97-AF65-F5344CB8AC3E}">
        <p14:creationId xmlns:p14="http://schemas.microsoft.com/office/powerpoint/2010/main" val="2249296696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Mild PAH- Keep calm and relaxed, do the right thing as any other anesthetics</a:t>
            </a:r>
          </a:p>
          <a:p>
            <a:endParaRPr lang="en-US" dirty="0"/>
          </a:p>
          <a:p>
            <a:r>
              <a:rPr lang="en-US" dirty="0"/>
              <a:t>Moderate PAH- Be cautious</a:t>
            </a:r>
          </a:p>
          <a:p>
            <a:endParaRPr lang="en-US" dirty="0"/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Severe PAH- Be serious</a:t>
            </a:r>
          </a:p>
        </p:txBody>
      </p:sp>
    </p:spTree>
    <p:extLst>
      <p:ext uri="{BB962C8B-B14F-4D97-AF65-F5344CB8AC3E}">
        <p14:creationId xmlns:p14="http://schemas.microsoft.com/office/powerpoint/2010/main" val="377187713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CARDIAC CATH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524716"/>
            <a:ext cx="13004800" cy="7228883"/>
          </a:xfrm>
        </p:spPr>
        <p:txBody>
          <a:bodyPr>
            <a:normAutofit/>
          </a:bodyPr>
          <a:lstStyle/>
          <a:p>
            <a:r>
              <a:rPr lang="en-US" dirty="0"/>
              <a:t>PAP  71/29/47 (systolic/diastolic/mean) mmHg</a:t>
            </a:r>
          </a:p>
          <a:p>
            <a:pPr marL="169060" indent="0">
              <a:buNone/>
            </a:pPr>
            <a:r>
              <a:rPr lang="en-US" dirty="0"/>
              <a:t> </a:t>
            </a:r>
          </a:p>
          <a:p>
            <a:r>
              <a:rPr lang="en-US" dirty="0"/>
              <a:t>CVP 13 mmHg ; PCWP 17 mmHg</a:t>
            </a:r>
          </a:p>
          <a:p>
            <a:pPr marL="169060" indent="0">
              <a:buNone/>
            </a:pPr>
            <a:endParaRPr lang="en-US" dirty="0"/>
          </a:p>
          <a:p>
            <a:r>
              <a:rPr lang="en-US" dirty="0"/>
              <a:t>Calculated TPG (Mean PAP-PCWP) =  30 mmHg </a:t>
            </a:r>
          </a:p>
          <a:p>
            <a:endParaRPr lang="en-US" dirty="0"/>
          </a:p>
          <a:p>
            <a:r>
              <a:rPr lang="en-US" dirty="0"/>
              <a:t>Fick cardiac index was 4.07 L/min/m</a:t>
            </a:r>
            <a:r>
              <a:rPr lang="en-US" baseline="30000" dirty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800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ANESTHESIA INDUCTION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240" y="2524716"/>
            <a:ext cx="11871960" cy="6797083"/>
          </a:xfrm>
        </p:spPr>
        <p:txBody>
          <a:bodyPr/>
          <a:lstStyle/>
          <a:p>
            <a:r>
              <a:rPr lang="en-US" dirty="0"/>
              <a:t>She presented to the operating room with a BP 108/73 mmHg; HR 110/minute, and SaO2 of 99% on 6 liters/minute of nasal cannula oxygen. </a:t>
            </a:r>
          </a:p>
          <a:p>
            <a:endParaRPr lang="en-US" dirty="0"/>
          </a:p>
          <a:p>
            <a:r>
              <a:rPr lang="en-US" dirty="0"/>
              <a:t>Oral and IV pulmonary vasodilators continued (Sildenafil, IV Milrinone)</a:t>
            </a:r>
          </a:p>
          <a:p>
            <a:endParaRPr lang="en-US" dirty="0"/>
          </a:p>
          <a:p>
            <a:r>
              <a:rPr lang="en-US" dirty="0"/>
              <a:t>No premedication given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4480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Induction of anesthesia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Invasive Radial Arterial Line was placed</a:t>
            </a:r>
          </a:p>
          <a:p>
            <a:endParaRPr lang="en-US" dirty="0"/>
          </a:p>
          <a:p>
            <a:r>
              <a:rPr lang="en-US" dirty="0"/>
              <a:t>Preoxygenation, Midazolam 10 mg, Fentanyl 150 ug and Rocuronium 100 mg</a:t>
            </a:r>
          </a:p>
          <a:p>
            <a:endParaRPr lang="en-US" dirty="0"/>
          </a:p>
          <a:p>
            <a:r>
              <a:rPr lang="en-US" dirty="0"/>
              <a:t>35 DLT placed without difficulty</a:t>
            </a:r>
          </a:p>
          <a:p>
            <a:endParaRPr lang="en-US" dirty="0"/>
          </a:p>
          <a:p>
            <a:r>
              <a:rPr lang="en-US" dirty="0"/>
              <a:t>Vitals immediately before endotracheal intubation; HR 114/minute, BP 142/62 mmHg and SaO</a:t>
            </a:r>
            <a:r>
              <a:rPr lang="en-US" baseline="-25000" dirty="0"/>
              <a:t>2</a:t>
            </a:r>
            <a:r>
              <a:rPr lang="en-US" dirty="0"/>
              <a:t> 100%.  </a:t>
            </a:r>
          </a:p>
          <a:p>
            <a:endParaRPr lang="en-US" dirty="0"/>
          </a:p>
          <a:p>
            <a:endParaRPr lang="en-US" dirty="0"/>
          </a:p>
          <a:p>
            <a:pPr marL="16906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1681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60600"/>
            <a:ext cx="13004800" cy="73152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Three minutes after induction and one minute following intubation, the patient SBP was 68 mmHg </a:t>
            </a:r>
          </a:p>
          <a:p>
            <a:endParaRPr lang="en-US" dirty="0"/>
          </a:p>
          <a:p>
            <a:r>
              <a:rPr lang="en-US" dirty="0"/>
              <a:t>Cardiac arrest with pulseless electrical activity. </a:t>
            </a:r>
          </a:p>
          <a:p>
            <a:endParaRPr lang="en-US" dirty="0"/>
          </a:p>
          <a:p>
            <a:r>
              <a:rPr lang="en-US" dirty="0"/>
              <a:t>CPR started/10 mg of EPI, 60 units of vasopressin, 64 mcg of NE, 2 g CaCl2 and NaHCo3 50 mEq. </a:t>
            </a:r>
          </a:p>
          <a:p>
            <a:endParaRPr lang="en-US" dirty="0"/>
          </a:p>
          <a:p>
            <a:r>
              <a:rPr lang="en-US" dirty="0"/>
              <a:t>SBP remained between 44-74 mmHg) in spite of resuscitation medications. </a:t>
            </a:r>
          </a:p>
        </p:txBody>
      </p:sp>
    </p:spTree>
    <p:extLst>
      <p:ext uri="{BB962C8B-B14F-4D97-AF65-F5344CB8AC3E}">
        <p14:creationId xmlns:p14="http://schemas.microsoft.com/office/powerpoint/2010/main" val="12720962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ch RV dil, pulm HTN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9450" y="895350"/>
            <a:ext cx="9105900" cy="79629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52600" y="781050"/>
            <a:ext cx="9620250" cy="781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843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Chalkboard"/>
        <a:ea typeface="Chalkboard"/>
        <a:cs typeface="Chalkboard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3416</TotalTime>
  <Words>1028</Words>
  <Application>Microsoft Office PowerPoint</Application>
  <PresentationFormat>Custom</PresentationFormat>
  <Paragraphs>231</Paragraphs>
  <Slides>45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9" baseType="lpstr">
      <vt:lpstr>Arial</vt:lpstr>
      <vt:lpstr>Arial Narrow</vt:lpstr>
      <vt:lpstr>Chalkboard</vt:lpstr>
      <vt:lpstr>Copperplate Gothic Bold</vt:lpstr>
      <vt:lpstr>Corbel</vt:lpstr>
      <vt:lpstr>FG Norah</vt:lpstr>
      <vt:lpstr>Gill Sans</vt:lpstr>
      <vt:lpstr>Helvetica</vt:lpstr>
      <vt:lpstr>Lucida Grande</vt:lpstr>
      <vt:lpstr>Times-Roman</vt:lpstr>
      <vt:lpstr>Wingdings</vt:lpstr>
      <vt:lpstr>Wingdings 2</vt:lpstr>
      <vt:lpstr>Wingdings 3</vt:lpstr>
      <vt:lpstr>Module</vt:lpstr>
      <vt:lpstr>PULMONARY HYPERTENSION IN LUNG TRANSPLANTATION</vt:lpstr>
      <vt:lpstr>Before we begin…</vt:lpstr>
      <vt:lpstr>Case history</vt:lpstr>
      <vt:lpstr>PREOP TTE</vt:lpstr>
      <vt:lpstr>CARDIAC CATH</vt:lpstr>
      <vt:lpstr>ANESTHESIA INDUCTION</vt:lpstr>
      <vt:lpstr>Induction of anesthesia</vt:lpstr>
      <vt:lpstr>Events</vt:lpstr>
      <vt:lpstr>PowerPoint Presentation</vt:lpstr>
      <vt:lpstr>PowerPoint Presentation</vt:lpstr>
      <vt:lpstr>Top 10 safety guidelines</vt:lpstr>
      <vt:lpstr> No 1 Preoperative red flags</vt:lpstr>
      <vt:lpstr>Red flags</vt:lpstr>
      <vt:lpstr>Multivariable risk factors for hypotension after induction</vt:lpstr>
      <vt:lpstr>No 2; Appreciate the need for mechanical support</vt:lpstr>
      <vt:lpstr>Red flags for the need of MCS </vt:lpstr>
      <vt:lpstr>No 3; Managing RV Preload</vt:lpstr>
      <vt:lpstr>RV Preload</vt:lpstr>
      <vt:lpstr>RV Preload</vt:lpstr>
      <vt:lpstr>No 4; Systemic blood pressure</vt:lpstr>
      <vt:lpstr>No 5; Pulmonary vascular resistance</vt:lpstr>
      <vt:lpstr>Ventricles As Pumps</vt:lpstr>
      <vt:lpstr>Right Ventricle Job Description</vt:lpstr>
      <vt:lpstr>PowerPoint Presentation</vt:lpstr>
      <vt:lpstr>Ventricular interdependence</vt:lpstr>
      <vt:lpstr>Ventricular interdependence</vt:lpstr>
      <vt:lpstr>Solutions for decreasing PVR</vt:lpstr>
      <vt:lpstr>Pharmacologic management</vt:lpstr>
      <vt:lpstr>Inhaled NO</vt:lpstr>
      <vt:lpstr>Inhaled Iloprost</vt:lpstr>
      <vt:lpstr>Inhaled Prostaglandins</vt:lpstr>
      <vt:lpstr>Simple system</vt:lpstr>
      <vt:lpstr>Hemodynamics</vt:lpstr>
      <vt:lpstr>No 6; Induction drug of choice</vt:lpstr>
      <vt:lpstr>Induction drug of choice</vt:lpstr>
      <vt:lpstr>Inotropic drugs during induction</vt:lpstr>
      <vt:lpstr>Milrinone</vt:lpstr>
      <vt:lpstr>No 7; Anesthesia Induction Drugs Preferred</vt:lpstr>
      <vt:lpstr>Caution!!!</vt:lpstr>
      <vt:lpstr>No 8; Monitors</vt:lpstr>
      <vt:lpstr>Monitors</vt:lpstr>
      <vt:lpstr>PASP  Measurement</vt:lpstr>
      <vt:lpstr>No 9; Ventilation</vt:lpstr>
      <vt:lpstr>No 10; Personnel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Monitoring the Right Heart Perioperatively</dc:title>
  <dc:creator>Esper, Stephen Andrew</dc:creator>
  <cp:lastModifiedBy>user</cp:lastModifiedBy>
  <cp:revision>62</cp:revision>
  <dcterms:modified xsi:type="dcterms:W3CDTF">2018-05-01T20:08:29Z</dcterms:modified>
</cp:coreProperties>
</file>