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56" r:id="rId2"/>
    <p:sldId id="319" r:id="rId3"/>
    <p:sldId id="321" r:id="rId4"/>
    <p:sldId id="322" r:id="rId5"/>
    <p:sldId id="323" r:id="rId6"/>
    <p:sldId id="324" r:id="rId7"/>
    <p:sldId id="330" r:id="rId8"/>
    <p:sldId id="257" r:id="rId9"/>
    <p:sldId id="305" r:id="rId10"/>
    <p:sldId id="285" r:id="rId11"/>
    <p:sldId id="297" r:id="rId12"/>
    <p:sldId id="306" r:id="rId13"/>
    <p:sldId id="294" r:id="rId14"/>
    <p:sldId id="307" r:id="rId15"/>
    <p:sldId id="295" r:id="rId16"/>
    <p:sldId id="308" r:id="rId17"/>
    <p:sldId id="296" r:id="rId18"/>
    <p:sldId id="309" r:id="rId19"/>
    <p:sldId id="286" r:id="rId20"/>
    <p:sldId id="301" r:id="rId21"/>
    <p:sldId id="292" r:id="rId22"/>
    <p:sldId id="304" r:id="rId23"/>
    <p:sldId id="278" r:id="rId24"/>
    <p:sldId id="303" r:id="rId25"/>
    <p:sldId id="332" r:id="rId26"/>
    <p:sldId id="326" r:id="rId27"/>
    <p:sldId id="333" r:id="rId28"/>
    <p:sldId id="327" r:id="rId29"/>
    <p:sldId id="334" r:id="rId30"/>
    <p:sldId id="328" r:id="rId31"/>
    <p:sldId id="335" r:id="rId32"/>
    <p:sldId id="329" r:id="rId33"/>
    <p:sldId id="336" r:id="rId34"/>
    <p:sldId id="331" r:id="rId35"/>
    <p:sldId id="258" r:id="rId36"/>
    <p:sldId id="298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F9C"/>
    <a:srgbClr val="D55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66" d="100"/>
          <a:sy n="66" d="100"/>
        </p:scale>
        <p:origin x="732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A6F46-0A8A-45B1-9F77-4C7C1A4A4598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4344-B83F-4E60-AD3C-EE09E5D9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2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74344-B83F-4E60-AD3C-EE09E5D910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0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Septum : Basal(RCA) Mid(LAD or RCA) Apical (LAD</a:t>
            </a:r>
            <a:r>
              <a:rPr lang="en-US" baseline="0" dirty="0" smtClean="0"/>
              <a:t>) </a:t>
            </a:r>
            <a:r>
              <a:rPr lang="en-US" dirty="0" smtClean="0"/>
              <a:t> </a:t>
            </a:r>
          </a:p>
          <a:p>
            <a:r>
              <a:rPr lang="en-US" dirty="0" smtClean="0"/>
              <a:t>Lateral wall base,</a:t>
            </a:r>
            <a:r>
              <a:rPr lang="en-US" baseline="0" dirty="0" smtClean="0"/>
              <a:t> mid, apex – LAD or CX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74344-B83F-4E60-AD3C-EE09E5D910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45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Anterior</a:t>
            </a:r>
            <a:r>
              <a:rPr lang="en-US" baseline="0" dirty="0" smtClean="0"/>
              <a:t>: basal, mid, apical</a:t>
            </a:r>
          </a:p>
          <a:p>
            <a:r>
              <a:rPr lang="en-US" baseline="0" dirty="0" smtClean="0"/>
              <a:t>Inferior: basal mid apical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74344-B83F-4E60-AD3C-EE09E5D910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6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74344-B83F-4E60-AD3C-EE09E5D910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17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3950-0162-45B4-85BD-170A17ABFAD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2680-D386-47A8-AD2D-4B5EDA0022E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3950-0162-45B4-85BD-170A17ABFAD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2680-D386-47A8-AD2D-4B5EDA002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3950-0162-45B4-85BD-170A17ABFAD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2680-D386-47A8-AD2D-4B5EDA002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3950-0162-45B4-85BD-170A17ABFAD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2680-D386-47A8-AD2D-4B5EDA002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8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3950-0162-45B4-85BD-170A17ABFAD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2680-D386-47A8-AD2D-4B5EDA0022E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3950-0162-45B4-85BD-170A17ABFAD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2680-D386-47A8-AD2D-4B5EDA002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3950-0162-45B4-85BD-170A17ABFAD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2680-D386-47A8-AD2D-4B5EDA002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3950-0162-45B4-85BD-170A17ABFAD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2680-D386-47A8-AD2D-4B5EDA002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3950-0162-45B4-85BD-170A17ABFAD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2680-D386-47A8-AD2D-4B5EDA002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3950-0162-45B4-85BD-170A17ABFAD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2680-D386-47A8-AD2D-4B5EDA002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3950-0162-45B4-85BD-170A17ABFAD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2680-D386-47A8-AD2D-4B5EDA002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3950-0162-45B4-85BD-170A17ABFAD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2680-D386-47A8-AD2D-4B5EDA002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2F03950-0162-45B4-85BD-170A17ABFAD2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F802680-D386-47A8-AD2D-4B5EDA0022E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9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7.mp4"/><Relationship Id="rId11" Type="http://schemas.openxmlformats.org/officeDocument/2006/relationships/image" Target="../media/image15.png"/><Relationship Id="rId5" Type="http://schemas.microsoft.com/office/2007/relationships/media" Target="../media/media7.mp4"/><Relationship Id="rId10" Type="http://schemas.openxmlformats.org/officeDocument/2006/relationships/image" Target="../media/image12.png"/><Relationship Id="rId4" Type="http://schemas.openxmlformats.org/officeDocument/2006/relationships/video" Target="../media/media9.mp4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2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video" Target="../media/media10.mp4"/><Relationship Id="rId11" Type="http://schemas.openxmlformats.org/officeDocument/2006/relationships/image" Target="../media/image18.png"/><Relationship Id="rId5" Type="http://schemas.microsoft.com/office/2007/relationships/media" Target="../media/media10.mp4"/><Relationship Id="rId10" Type="http://schemas.openxmlformats.org/officeDocument/2006/relationships/image" Target="../media/image21.png"/><Relationship Id="rId4" Type="http://schemas.openxmlformats.org/officeDocument/2006/relationships/video" Target="../media/media12.mp4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5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video" Target="../media/media13.mp4"/><Relationship Id="rId11" Type="http://schemas.openxmlformats.org/officeDocument/2006/relationships/image" Target="../media/image24.png"/><Relationship Id="rId5" Type="http://schemas.microsoft.com/office/2007/relationships/media" Target="../media/media13.mp4"/><Relationship Id="rId10" Type="http://schemas.openxmlformats.org/officeDocument/2006/relationships/image" Target="../media/image27.png"/><Relationship Id="rId4" Type="http://schemas.openxmlformats.org/officeDocument/2006/relationships/video" Target="../media/media15.mp4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6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video" Target="../media/media16.mp4"/><Relationship Id="rId11" Type="http://schemas.openxmlformats.org/officeDocument/2006/relationships/image" Target="../media/image30.png"/><Relationship Id="rId5" Type="http://schemas.microsoft.com/office/2007/relationships/media" Target="../media/media16.mp4"/><Relationship Id="rId10" Type="http://schemas.openxmlformats.org/officeDocument/2006/relationships/image" Target="../media/image32.png"/><Relationship Id="rId4" Type="http://schemas.openxmlformats.org/officeDocument/2006/relationships/video" Target="../media/media6.mp4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video" Target="../media/media1.mp4"/><Relationship Id="rId5" Type="http://schemas.microsoft.com/office/2007/relationships/media" Target="../media/media1.mp4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video" Target="../media/media18.mp4"/><Relationship Id="rId5" Type="http://schemas.microsoft.com/office/2007/relationships/media" Target="../media/media18.mp4"/><Relationship Id="rId10" Type="http://schemas.openxmlformats.org/officeDocument/2006/relationships/image" Target="../media/image4.png"/><Relationship Id="rId4" Type="http://schemas.openxmlformats.org/officeDocument/2006/relationships/tags" Target="../tags/tag7.xml"/><Relationship Id="rId9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microsoft.com/office/2007/relationships/media" Target="../media/media4.mp4"/><Relationship Id="rId12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video" Target="../media/media19.mp4"/><Relationship Id="rId11" Type="http://schemas.openxmlformats.org/officeDocument/2006/relationships/image" Target="../media/image40.emf"/><Relationship Id="rId5" Type="http://schemas.microsoft.com/office/2007/relationships/media" Target="../media/media19.mp4"/><Relationship Id="rId10" Type="http://schemas.openxmlformats.org/officeDocument/2006/relationships/oleObject" Target="../embeddings/oleObject3.bin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41.emf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8.png"/><Relationship Id="rId3" Type="http://schemas.openxmlformats.org/officeDocument/2006/relationships/tags" Target="../tags/tag15.xml"/><Relationship Id="rId7" Type="http://schemas.microsoft.com/office/2007/relationships/media" Target="../media/media6.mp4"/><Relationship Id="rId12" Type="http://schemas.openxmlformats.org/officeDocument/2006/relationships/image" Target="../media/image7.png"/><Relationship Id="rId2" Type="http://schemas.openxmlformats.org/officeDocument/2006/relationships/tags" Target="../tags/tag14.xml"/><Relationship Id="rId1" Type="http://schemas.openxmlformats.org/officeDocument/2006/relationships/vmlDrawing" Target="../drawings/vmlDrawing5.vml"/><Relationship Id="rId6" Type="http://schemas.openxmlformats.org/officeDocument/2006/relationships/video" Target="../media/media5.mp4"/><Relationship Id="rId11" Type="http://schemas.openxmlformats.org/officeDocument/2006/relationships/image" Target="../media/image42.emf"/><Relationship Id="rId5" Type="http://schemas.microsoft.com/office/2007/relationships/media" Target="../media/media5.mp4"/><Relationship Id="rId10" Type="http://schemas.openxmlformats.org/officeDocument/2006/relationships/oleObject" Target="../embeddings/oleObject5.bin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9177" y="510988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Dr. Justin Tawil</a:t>
            </a:r>
          </a:p>
          <a:p>
            <a:r>
              <a:rPr lang="en-US" dirty="0" smtClean="0"/>
              <a:t>Cardiothoracic Anesthesiology and Critical Care Medicine</a:t>
            </a:r>
          </a:p>
          <a:p>
            <a:r>
              <a:rPr lang="en-US" dirty="0" smtClean="0"/>
              <a:t>Medical College of Wisconsin</a:t>
            </a:r>
          </a:p>
          <a:p>
            <a:r>
              <a:rPr lang="en-US" dirty="0" smtClean="0"/>
              <a:t>Milwaukee, WI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/>
          <a:p>
            <a:r>
              <a:rPr lang="en-US" dirty="0" smtClean="0"/>
              <a:t>Basic Evaluation of LV Function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7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 Segment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Don’t memorize the numbers</a:t>
            </a:r>
          </a:p>
          <a:p>
            <a:r>
              <a:rPr lang="en-US" dirty="0"/>
              <a:t>4</a:t>
            </a:r>
            <a:r>
              <a:rPr lang="en-US" dirty="0" smtClean="0"/>
              <a:t> Levels : </a:t>
            </a:r>
          </a:p>
          <a:p>
            <a:pPr lvl="1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Base(6)</a:t>
            </a:r>
            <a:r>
              <a:rPr lang="en-US" dirty="0" smtClean="0"/>
              <a:t>: Ant,</a:t>
            </a:r>
            <a:r>
              <a:rPr lang="en-US" dirty="0"/>
              <a:t> Ant-Sept,</a:t>
            </a:r>
            <a:r>
              <a:rPr lang="en-US" dirty="0" smtClean="0"/>
              <a:t> </a:t>
            </a:r>
            <a:r>
              <a:rPr lang="en-US" dirty="0" err="1" smtClean="0"/>
              <a:t>Inf</a:t>
            </a:r>
            <a:r>
              <a:rPr lang="en-US" dirty="0" smtClean="0"/>
              <a:t>-Sept, </a:t>
            </a:r>
            <a:r>
              <a:rPr lang="en-US" dirty="0" err="1"/>
              <a:t>Inf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err="1" smtClean="0"/>
              <a:t>Inf-Lat</a:t>
            </a:r>
            <a:r>
              <a:rPr lang="en-US" dirty="0"/>
              <a:t>,</a:t>
            </a:r>
            <a:r>
              <a:rPr lang="en-US" dirty="0" smtClean="0"/>
              <a:t> Ant-</a:t>
            </a:r>
            <a:r>
              <a:rPr lang="en-US" dirty="0" err="1" smtClean="0"/>
              <a:t>Lat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Mid(6)</a:t>
            </a:r>
            <a:r>
              <a:rPr lang="en-US" dirty="0" smtClean="0"/>
              <a:t>:</a:t>
            </a:r>
            <a:r>
              <a:rPr lang="en-US" dirty="0"/>
              <a:t> Ant, Ant-Sept, </a:t>
            </a:r>
            <a:r>
              <a:rPr lang="en-US" dirty="0" err="1"/>
              <a:t>Inf</a:t>
            </a:r>
            <a:r>
              <a:rPr lang="en-US" dirty="0"/>
              <a:t>-Sept, </a:t>
            </a:r>
            <a:r>
              <a:rPr lang="en-US" dirty="0" err="1"/>
              <a:t>Inf</a:t>
            </a:r>
            <a:r>
              <a:rPr lang="en-US" dirty="0"/>
              <a:t>, </a:t>
            </a:r>
            <a:r>
              <a:rPr lang="en-US" dirty="0" err="1"/>
              <a:t>Inf-Lat</a:t>
            </a:r>
            <a:r>
              <a:rPr lang="en-US" dirty="0"/>
              <a:t>, Ant-</a:t>
            </a:r>
            <a:r>
              <a:rPr lang="en-US" dirty="0" err="1"/>
              <a:t>Lat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Apical(4)</a:t>
            </a:r>
            <a:r>
              <a:rPr lang="en-US" dirty="0" smtClean="0"/>
              <a:t>:</a:t>
            </a:r>
            <a:r>
              <a:rPr lang="en-US" dirty="0" smtClean="0">
                <a:solidFill>
                  <a:srgbClr val="FF0000"/>
                </a:solidFill>
              </a:rPr>
              <a:t>  Anterior, Septal, </a:t>
            </a:r>
            <a:r>
              <a:rPr lang="en-US" dirty="0">
                <a:solidFill>
                  <a:srgbClr val="FF0000"/>
                </a:solidFill>
              </a:rPr>
              <a:t>Inferior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  <a:r>
              <a:rPr lang="en-US" dirty="0">
                <a:solidFill>
                  <a:srgbClr val="FF0000"/>
                </a:solidFill>
              </a:rPr>
              <a:t> Lateral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True Apex: Not well seen on TEE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248400" y="1828800"/>
            <a:ext cx="2667000" cy="2667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515100" y="2095500"/>
            <a:ext cx="2133600" cy="21336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4" idx="6"/>
            <a:endCxn id="4" idx="2"/>
          </p:cNvCxnSpPr>
          <p:nvPr/>
        </p:nvCxnSpPr>
        <p:spPr>
          <a:xfrm flipH="1">
            <a:off x="6248400" y="3162300"/>
            <a:ext cx="2667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800850" y="2095500"/>
            <a:ext cx="1562100" cy="21717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800850" y="2095500"/>
            <a:ext cx="1562100" cy="21336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800850" y="2381250"/>
            <a:ext cx="1562100" cy="15621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6" idx="7"/>
            <a:endCxn id="6" idx="3"/>
          </p:cNvCxnSpPr>
          <p:nvPr/>
        </p:nvCxnSpPr>
        <p:spPr>
          <a:xfrm flipH="1">
            <a:off x="7029614" y="2610014"/>
            <a:ext cx="1104572" cy="110457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6" idx="1"/>
            <a:endCxn id="6" idx="5"/>
          </p:cNvCxnSpPr>
          <p:nvPr/>
        </p:nvCxnSpPr>
        <p:spPr>
          <a:xfrm>
            <a:off x="7029614" y="2610014"/>
            <a:ext cx="1104572" cy="110457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239000" y="2819400"/>
            <a:ext cx="685800" cy="685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329829" y="1825823"/>
            <a:ext cx="495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BA 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8180893">
            <a:off x="6277891" y="2404031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BAS 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3356204">
            <a:off x="6268652" y="3576795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BIS 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14551" y="3027461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Apex 17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53842" y="4234361"/>
            <a:ext cx="447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BI 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3635645">
            <a:off x="8348879" y="2489674"/>
            <a:ext cx="580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BAL 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3702364">
            <a:off x="8075325" y="2660482"/>
            <a:ext cx="687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MAL 12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17004" y="2147889"/>
            <a:ext cx="521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MA 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18213308">
            <a:off x="8380346" y="3581316"/>
            <a:ext cx="523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BIL 5</a:t>
            </a:r>
          </a:p>
        </p:txBody>
      </p:sp>
      <p:sp>
        <p:nvSpPr>
          <p:cNvPr id="44" name="TextBox 43"/>
          <p:cNvSpPr txBox="1"/>
          <p:nvPr/>
        </p:nvSpPr>
        <p:spPr>
          <a:xfrm rot="17906210">
            <a:off x="6504714" y="2556871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MAS </a:t>
            </a:r>
            <a:r>
              <a:rPr lang="en-US" sz="14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5" name="TextBox 44"/>
          <p:cNvSpPr txBox="1"/>
          <p:nvPr/>
        </p:nvSpPr>
        <p:spPr>
          <a:xfrm rot="298099">
            <a:off x="7244679" y="3551846"/>
            <a:ext cx="70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MAS 15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29783" y="3045023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AS 14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 rot="246707">
            <a:off x="7883826" y="3014071"/>
            <a:ext cx="564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AL 16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82460">
            <a:off x="7339704" y="2499119"/>
            <a:ext cx="577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AA 13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3103291">
            <a:off x="6489169" y="3442160"/>
            <a:ext cx="57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MIS 9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315200" y="3886200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MI 10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18228939">
            <a:off x="8074321" y="3466170"/>
            <a:ext cx="620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MIL 11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77956" y="1524000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Anterior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7240455" y="4495800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Inferior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5793788" y="2966236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Septal</a:t>
            </a:r>
          </a:p>
        </p:txBody>
      </p:sp>
      <p:sp>
        <p:nvSpPr>
          <p:cNvPr id="59" name="TextBox 58"/>
          <p:cNvSpPr txBox="1"/>
          <p:nvPr/>
        </p:nvSpPr>
        <p:spPr>
          <a:xfrm rot="5400000">
            <a:off x="8675534" y="2957556"/>
            <a:ext cx="63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Lateral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627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TG Mid SAX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Best view for differentiating RWMA due to ischemia</a:t>
            </a:r>
          </a:p>
          <a:p>
            <a:pPr lvl="1"/>
            <a:r>
              <a:rPr lang="en-US" dirty="0" smtClean="0"/>
              <a:t>Posteromedial pap to the septum is inferior territory</a:t>
            </a:r>
          </a:p>
          <a:p>
            <a:pPr lvl="1"/>
            <a:r>
              <a:rPr lang="en-US" dirty="0" smtClean="0"/>
              <a:t>The lateral wall is circumflex 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anteriolateral</a:t>
            </a:r>
            <a:r>
              <a:rPr lang="en-US" dirty="0" smtClean="0"/>
              <a:t> pap often divides </a:t>
            </a:r>
            <a:r>
              <a:rPr lang="en-US" dirty="0" err="1" smtClean="0"/>
              <a:t>Cx</a:t>
            </a:r>
            <a:r>
              <a:rPr lang="en-US" dirty="0" smtClean="0"/>
              <a:t> from LAD </a:t>
            </a:r>
          </a:p>
          <a:p>
            <a:pPr lvl="1"/>
            <a:r>
              <a:rPr lang="en-US" dirty="0" smtClean="0"/>
              <a:t>The anterior wall and anterior septum are LAD territory</a:t>
            </a:r>
          </a:p>
          <a:p>
            <a:r>
              <a:rPr lang="en-US" dirty="0" smtClean="0"/>
              <a:t>The ME4C view MAY also show all three, but…</a:t>
            </a:r>
          </a:p>
          <a:p>
            <a:pPr lvl="1"/>
            <a:r>
              <a:rPr lang="en-US" dirty="0" smtClean="0"/>
              <a:t>Imaging plane varies with the degree of </a:t>
            </a:r>
            <a:r>
              <a:rPr lang="en-US" dirty="0" err="1" smtClean="0"/>
              <a:t>omniplane</a:t>
            </a:r>
            <a:r>
              <a:rPr lang="en-US" dirty="0" smtClean="0"/>
              <a:t>, retroflex and anatomic factors.</a:t>
            </a:r>
          </a:p>
          <a:p>
            <a:pPr lvl="1"/>
            <a:r>
              <a:rPr lang="en-US" dirty="0"/>
              <a:t>Blood </a:t>
            </a:r>
            <a:r>
              <a:rPr lang="en-US" dirty="0" smtClean="0"/>
              <a:t>flow from the LAD vs </a:t>
            </a:r>
            <a:r>
              <a:rPr lang="en-US" dirty="0" err="1" smtClean="0"/>
              <a:t>Cx</a:t>
            </a:r>
            <a:r>
              <a:rPr lang="en-US" dirty="0" smtClean="0"/>
              <a:t> harder to differentiate in the ME4C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21" y="0"/>
            <a:ext cx="185107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21" y="1600199"/>
            <a:ext cx="1851079" cy="204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21" y="5992072"/>
            <a:ext cx="1851079" cy="86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nut 3"/>
          <p:cNvSpPr/>
          <p:nvPr/>
        </p:nvSpPr>
        <p:spPr>
          <a:xfrm>
            <a:off x="8487032" y="1676400"/>
            <a:ext cx="809368" cy="1219200"/>
          </a:xfrm>
          <a:prstGeom prst="donut">
            <a:avLst>
              <a:gd name="adj" fmla="val 10105"/>
            </a:avLst>
          </a:prstGeom>
          <a:solidFill>
            <a:srgbClr val="D557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 rot="928049">
            <a:off x="7522993" y="2042008"/>
            <a:ext cx="1658156" cy="1168364"/>
          </a:xfrm>
          <a:prstGeom prst="donut">
            <a:avLst>
              <a:gd name="adj" fmla="val 5736"/>
            </a:avLst>
          </a:prstGeom>
          <a:solidFill>
            <a:srgbClr val="9BAF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 rot="21361081">
            <a:off x="7369324" y="1600201"/>
            <a:ext cx="1828800" cy="699344"/>
          </a:xfrm>
          <a:prstGeom prst="donut">
            <a:avLst>
              <a:gd name="adj" fmla="val 573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7no RWMA normal L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4724400"/>
            <a:ext cx="2309845" cy="17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0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5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nteriorlateral akines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44978" y="3449595"/>
            <a:ext cx="3090517" cy="2317888"/>
          </a:xfrm>
          <a:prstGeom prst="rect">
            <a:avLst/>
          </a:prstGeom>
        </p:spPr>
      </p:pic>
      <p:pic>
        <p:nvPicPr>
          <p:cNvPr id="5" name="de-id-masked SAX.avi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5600" y="2819400"/>
            <a:ext cx="3200400" cy="2192112"/>
          </a:xfrm>
        </p:spPr>
      </p:pic>
      <p:pic>
        <p:nvPicPr>
          <p:cNvPr id="6" name="7no RWMA normal LV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0" y="1750057"/>
            <a:ext cx="3162391" cy="23717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Normal – Not normal – Really bad 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398" y="0"/>
            <a:ext cx="113460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65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7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ME4C (</a:t>
            </a:r>
            <a:r>
              <a:rPr lang="en-US" dirty="0" err="1" smtClean="0"/>
              <a:t>omniplane</a:t>
            </a:r>
            <a:r>
              <a:rPr lang="en-US" dirty="0" smtClean="0"/>
              <a:t> ~20)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Remember we’re not quite at 0 degrees </a:t>
            </a:r>
          </a:p>
          <a:p>
            <a:r>
              <a:rPr lang="en-US" dirty="0" err="1" smtClean="0"/>
              <a:t>Inferoseptal</a:t>
            </a:r>
            <a:r>
              <a:rPr lang="en-US" dirty="0" smtClean="0"/>
              <a:t> wall: </a:t>
            </a:r>
          </a:p>
          <a:p>
            <a:pPr lvl="1"/>
            <a:r>
              <a:rPr lang="en-US" dirty="0" smtClean="0"/>
              <a:t>Basal Segment is RCA</a:t>
            </a:r>
          </a:p>
          <a:p>
            <a:pPr lvl="1"/>
            <a:r>
              <a:rPr lang="en-US" dirty="0" smtClean="0"/>
              <a:t>Mid Segment can be RCA or LAD </a:t>
            </a:r>
          </a:p>
          <a:p>
            <a:pPr lvl="1"/>
            <a:r>
              <a:rPr lang="en-US" dirty="0" smtClean="0"/>
              <a:t>Apical Segment and Apex are LAD</a:t>
            </a:r>
          </a:p>
          <a:p>
            <a:r>
              <a:rPr lang="en-US" dirty="0" smtClean="0"/>
              <a:t>Anterolateral wall: </a:t>
            </a:r>
          </a:p>
          <a:p>
            <a:pPr lvl="1"/>
            <a:r>
              <a:rPr lang="en-US" dirty="0" smtClean="0"/>
              <a:t>LAD or </a:t>
            </a:r>
            <a:r>
              <a:rPr lang="en-US" dirty="0" err="1" smtClean="0"/>
              <a:t>Cx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74" y="0"/>
            <a:ext cx="1757726" cy="159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75" y="1599243"/>
            <a:ext cx="1757726" cy="260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75" y="6096000"/>
            <a:ext cx="1757725" cy="8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75" y="4191000"/>
            <a:ext cx="1757725" cy="194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H="1">
            <a:off x="8305799" y="4193059"/>
            <a:ext cx="2" cy="1469407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50493" y="4899014"/>
            <a:ext cx="1793507" cy="85248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350493" y="4616428"/>
            <a:ext cx="1945907" cy="66358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De-ID2015030411382766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746" y="4419600"/>
            <a:ext cx="2150900" cy="16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1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5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cde-id.avi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b="7039"/>
          <a:stretch/>
        </p:blipFill>
        <p:spPr>
          <a:xfrm>
            <a:off x="5638800" y="3428999"/>
            <a:ext cx="3350848" cy="2133601"/>
          </a:xfrm>
        </p:spPr>
      </p:pic>
      <p:pic>
        <p:nvPicPr>
          <p:cNvPr id="11" name="00386625_FOLKEDAHL_20140902_100332_000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90800" y="2743199"/>
            <a:ext cx="3256566" cy="2442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Normal – Not normal – Really bad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110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De-ID20150304113827665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676399"/>
            <a:ext cx="3256566" cy="244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8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ME2C (</a:t>
            </a:r>
            <a:r>
              <a:rPr lang="en-US" dirty="0" err="1" smtClean="0"/>
              <a:t>omniplane</a:t>
            </a:r>
            <a:r>
              <a:rPr lang="en-US" dirty="0" smtClean="0"/>
              <a:t> ~90)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True Anterior-Posterior </a:t>
            </a:r>
          </a:p>
          <a:p>
            <a:r>
              <a:rPr lang="en-US" dirty="0" smtClean="0"/>
              <a:t>Anterior Wall, Apex, and Apical Inferior segments: LAD</a:t>
            </a:r>
          </a:p>
          <a:p>
            <a:r>
              <a:rPr lang="en-US" dirty="0" smtClean="0"/>
              <a:t>Inferior Basal &amp; Mid segments: RCA </a:t>
            </a:r>
          </a:p>
          <a:p>
            <a:pPr lvl="1"/>
            <a:r>
              <a:rPr lang="en-US" dirty="0" smtClean="0"/>
              <a:t>Clinical Correlation: </a:t>
            </a:r>
          </a:p>
          <a:p>
            <a:pPr lvl="2"/>
            <a:r>
              <a:rPr lang="en-US" dirty="0" smtClean="0"/>
              <a:t>Ruptured pap is usually the posteromedial (Inferior MI) </a:t>
            </a:r>
          </a:p>
          <a:p>
            <a:pPr lvl="3"/>
            <a:r>
              <a:rPr lang="en-US" dirty="0" smtClean="0"/>
              <a:t> No collateral perfusion</a:t>
            </a:r>
          </a:p>
          <a:p>
            <a:pPr lvl="2"/>
            <a:r>
              <a:rPr lang="en-US" dirty="0" smtClean="0"/>
              <a:t>The Anterolateral has collateral flow from both LAD/</a:t>
            </a:r>
            <a:r>
              <a:rPr lang="en-US" dirty="0" err="1" smtClean="0"/>
              <a:t>Cx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608" y="-1"/>
            <a:ext cx="1798392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493" y="1600200"/>
            <a:ext cx="1793507" cy="28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493" y="6019004"/>
            <a:ext cx="1793507" cy="83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493" y="4092586"/>
            <a:ext cx="179350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350493" y="4800600"/>
            <a:ext cx="1793507" cy="85248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305799" y="4094645"/>
            <a:ext cx="1" cy="154621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De-ID2015032510121477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773" y="4267200"/>
            <a:ext cx="2471352" cy="1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5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52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Normal – Not normal – Really bad </a:t>
            </a:r>
            <a:endParaRPr lang="en-US" dirty="0"/>
          </a:p>
        </p:txBody>
      </p:sp>
      <p:pic>
        <p:nvPicPr>
          <p:cNvPr id="4" name="severe anterior wall hypokines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4957" y="3352800"/>
            <a:ext cx="3262059" cy="244654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269" y="1"/>
            <a:ext cx="116861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De-ID2015032509374608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42072" y="2514600"/>
            <a:ext cx="3256567" cy="2442425"/>
          </a:xfrm>
          <a:prstGeom prst="rect">
            <a:avLst/>
          </a:prstGeom>
        </p:spPr>
      </p:pic>
      <p:pic>
        <p:nvPicPr>
          <p:cNvPr id="10" name="De-ID20150325101214771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427" y="1661984"/>
            <a:ext cx="3303373" cy="24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4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LAX (</a:t>
            </a:r>
            <a:r>
              <a:rPr lang="en-US" dirty="0" err="1" smtClean="0"/>
              <a:t>omniplane</a:t>
            </a:r>
            <a:r>
              <a:rPr lang="en-US" dirty="0" smtClean="0"/>
              <a:t> ~140)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Inferiolateral</a:t>
            </a:r>
            <a:r>
              <a:rPr lang="en-US" dirty="0" smtClean="0"/>
              <a:t> wall</a:t>
            </a:r>
          </a:p>
          <a:p>
            <a:pPr lvl="1"/>
            <a:r>
              <a:rPr lang="en-US" dirty="0" smtClean="0"/>
              <a:t>Segment between papillary muscles</a:t>
            </a:r>
          </a:p>
          <a:p>
            <a:pPr lvl="1"/>
            <a:r>
              <a:rPr lang="en-US" dirty="0" smtClean="0"/>
              <a:t>Boundary zone of the RCA and </a:t>
            </a:r>
            <a:r>
              <a:rPr lang="en-US" dirty="0" err="1" smtClean="0"/>
              <a:t>Cx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Anteroseptal</a:t>
            </a:r>
            <a:r>
              <a:rPr lang="en-US" dirty="0"/>
              <a:t> </a:t>
            </a:r>
            <a:r>
              <a:rPr lang="en-US" dirty="0" smtClean="0"/>
              <a:t>wall</a:t>
            </a:r>
          </a:p>
          <a:p>
            <a:pPr lvl="1"/>
            <a:r>
              <a:rPr lang="en-US" dirty="0" smtClean="0"/>
              <a:t>LAD territory: base</a:t>
            </a:r>
            <a:r>
              <a:rPr lang="en-US" dirty="0"/>
              <a:t>, through mid, past </a:t>
            </a:r>
            <a:r>
              <a:rPr lang="en-US" dirty="0" smtClean="0"/>
              <a:t>apex </a:t>
            </a:r>
            <a:r>
              <a:rPr lang="en-US" dirty="0"/>
              <a:t>into the apical IL </a:t>
            </a:r>
            <a:r>
              <a:rPr lang="en-US" dirty="0" smtClean="0"/>
              <a:t>segment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568" y="1"/>
            <a:ext cx="1642432" cy="15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568" y="1523999"/>
            <a:ext cx="1642432" cy="251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448" y="5852915"/>
            <a:ext cx="2148552" cy="100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568" y="4038600"/>
            <a:ext cx="1642432" cy="18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>
            <a:off x="8305799" y="4040659"/>
            <a:ext cx="2" cy="1385141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0493" y="4708769"/>
            <a:ext cx="1793507" cy="85248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696200" y="4289414"/>
            <a:ext cx="1295400" cy="83882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lAxmaske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279" y="3861856"/>
            <a:ext cx="2594079" cy="177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1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oor LAX.avi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-6340" b="6340"/>
          <a:stretch/>
        </p:blipFill>
        <p:spPr>
          <a:xfrm>
            <a:off x="5867400" y="3429000"/>
            <a:ext cx="3354603" cy="2297732"/>
          </a:xfrm>
        </p:spPr>
      </p:pic>
      <p:pic>
        <p:nvPicPr>
          <p:cNvPr id="5" name="De-ID20150304114119934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63967" y="2338475"/>
            <a:ext cx="3384433" cy="2538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Normal – Not normal – Really bad </a:t>
            </a:r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169" y="0"/>
            <a:ext cx="107883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Axmasked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" y="1662796"/>
            <a:ext cx="3384433" cy="231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8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4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Your brain is a powerful computer and can integrate several slices to yield an EF </a:t>
            </a:r>
          </a:p>
          <a:p>
            <a:r>
              <a:rPr lang="en-US" dirty="0" smtClean="0"/>
              <a:t>Try not to jump to assigning the EF until you have completed your exam</a:t>
            </a:r>
          </a:p>
          <a:p>
            <a:pPr lvl="1"/>
            <a:r>
              <a:rPr lang="en-US" dirty="0" smtClean="0"/>
              <a:t>If you commit too early, you may be biased against future information</a:t>
            </a:r>
          </a:p>
          <a:p>
            <a:r>
              <a:rPr lang="en-US" dirty="0" smtClean="0"/>
              <a:t>Beginners often confuse tachycardia with good systolic function</a:t>
            </a:r>
          </a:p>
          <a:p>
            <a:r>
              <a:rPr lang="en-US" dirty="0" smtClean="0"/>
              <a:t>Conversely it is easy to confuse bradycardia with poor function</a:t>
            </a:r>
          </a:p>
          <a:p>
            <a:pPr lvl="1"/>
            <a:r>
              <a:rPr lang="en-US" dirty="0" smtClean="0"/>
              <a:t>“It just doesn’t look snappy” </a:t>
            </a:r>
          </a:p>
          <a:p>
            <a:r>
              <a:rPr lang="en-US" dirty="0" smtClean="0"/>
              <a:t>Often objective measures disagree and your overall impression is the best tie breaker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37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Nothing to disclose</a:t>
            </a:r>
          </a:p>
          <a:p>
            <a:r>
              <a:rPr lang="en-US" dirty="0" smtClean="0"/>
              <a:t>All images were taken from my patients </a:t>
            </a:r>
          </a:p>
          <a:p>
            <a:r>
              <a:rPr lang="en-US" dirty="0" smtClean="0"/>
              <a:t>All cartoon images come from Reeves Consensus on Basic PTE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39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Tachy</a:t>
            </a:r>
            <a:r>
              <a:rPr lang="en-US" dirty="0" smtClean="0"/>
              <a:t>/</a:t>
            </a:r>
            <a:r>
              <a:rPr lang="en-US" dirty="0" err="1" smtClean="0"/>
              <a:t>brady</a:t>
            </a:r>
            <a:endParaRPr lang="en-US" dirty="0"/>
          </a:p>
        </p:txBody>
      </p:sp>
      <p:pic>
        <p:nvPicPr>
          <p:cNvPr id="5" name="AVR severe LV dysfunc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1519880"/>
            <a:ext cx="4038600" cy="3028950"/>
          </a:xfrm>
          <a:prstGeom prst="rect">
            <a:avLst/>
          </a:prstGeom>
        </p:spPr>
      </p:pic>
      <p:pic>
        <p:nvPicPr>
          <p:cNvPr id="7" name="De-ID20150304114119934.avi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0600" y="1519881"/>
            <a:ext cx="4058508" cy="3043881"/>
          </a:xfrm>
        </p:spPr>
      </p:pic>
    </p:spTree>
    <p:extLst>
      <p:ext uri="{BB962C8B-B14F-4D97-AF65-F5344CB8AC3E}">
        <p14:creationId xmlns:p14="http://schemas.microsoft.com/office/powerpoint/2010/main" val="30005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Fractional Change (Diastolic-Systolic)/Diastolic</a:t>
            </a:r>
          </a:p>
          <a:p>
            <a:pPr lvl="1"/>
            <a:r>
              <a:rPr lang="en-US" dirty="0" smtClean="0"/>
              <a:t>Fractional Shortening (linear model) </a:t>
            </a:r>
          </a:p>
          <a:p>
            <a:pPr lvl="1"/>
            <a:r>
              <a:rPr lang="en-US" dirty="0" smtClean="0"/>
              <a:t>Fractional Area Change (area model) </a:t>
            </a:r>
          </a:p>
          <a:p>
            <a:pPr lvl="1"/>
            <a:r>
              <a:rPr lang="en-US" dirty="0" smtClean="0"/>
              <a:t>Ejection Fraction (volume model) </a:t>
            </a:r>
          </a:p>
          <a:p>
            <a:pPr lvl="2"/>
            <a:r>
              <a:rPr lang="en-US" dirty="0" smtClean="0"/>
              <a:t>Simpson’s Method</a:t>
            </a:r>
          </a:p>
          <a:p>
            <a:pPr lvl="2"/>
            <a:r>
              <a:rPr lang="en-US" dirty="0" smtClean="0"/>
              <a:t>3D</a:t>
            </a:r>
          </a:p>
          <a:p>
            <a:r>
              <a:rPr lang="en-US" dirty="0" smtClean="0"/>
              <a:t>Mitral Valve E-Point Septal Separation</a:t>
            </a:r>
          </a:p>
          <a:p>
            <a:r>
              <a:rPr lang="en-US" dirty="0" smtClean="0"/>
              <a:t>Strain Mapping</a:t>
            </a:r>
          </a:p>
          <a:p>
            <a:r>
              <a:rPr lang="en-US" dirty="0" smtClean="0"/>
              <a:t>Speckle tracking</a:t>
            </a:r>
          </a:p>
          <a:p>
            <a:r>
              <a:rPr lang="en-US" dirty="0" err="1" smtClean="0"/>
              <a:t>dP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(change in pressure over time) </a:t>
            </a:r>
          </a:p>
          <a:p>
            <a:endParaRPr lang="en-US" dirty="0"/>
          </a:p>
        </p:txBody>
      </p:sp>
      <p:pic>
        <p:nvPicPr>
          <p:cNvPr id="5123" name="Picture 3" descr="C:\Users\jtawil\AppData\Local\Microsoft\Windows\Temporary Internet Files\Content.IE5\2VZ5POWX\blah_blah_blah_protest_sign_by_angrydogdesigns-d33lmby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226695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07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Pick one or two that you will understand, remember and be able to perform in 6 months </a:t>
            </a:r>
          </a:p>
          <a:p>
            <a:r>
              <a:rPr lang="en-US" dirty="0" smtClean="0"/>
              <a:t>Calibrate yourself </a:t>
            </a:r>
          </a:p>
          <a:p>
            <a:pPr lvl="1"/>
            <a:r>
              <a:rPr lang="en-US" dirty="0" smtClean="0"/>
              <a:t>Train your eyeballs </a:t>
            </a:r>
          </a:p>
          <a:p>
            <a:pPr lvl="1"/>
            <a:r>
              <a:rPr lang="en-US" dirty="0" smtClean="0"/>
              <a:t>Check your intuition </a:t>
            </a:r>
          </a:p>
          <a:p>
            <a:r>
              <a:rPr lang="en-US" dirty="0" smtClean="0"/>
              <a:t>Quantitative methods are not required at the basic level but can be very helpful</a:t>
            </a:r>
          </a:p>
        </p:txBody>
      </p:sp>
    </p:spTree>
    <p:extLst>
      <p:ext uri="{BB962C8B-B14F-4D97-AF65-F5344CB8AC3E}">
        <p14:creationId xmlns:p14="http://schemas.microsoft.com/office/powerpoint/2010/main" val="289860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Modified Simpson’s Method of Disks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jtawil\Desktop\work4-11-18\Reviewed Clips\aortic vegitation - anterior mitral billowing - infeiror m mode akinesis - simpsons method EF\a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397462" cy="231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tawil\Desktop\work4-11-18\Reviewed Clips\aortic vegitation - anterior mitral billowing - infeiror m mode akinesis - simpsons method EF\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363335" cy="229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jtawil\Desktop\work4-11-18\Reviewed Clips\aortic vegitation - anterior mitral billowing - infeiror m mode akinesis - simpsons method EF\a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7578"/>
            <a:ext cx="3363337" cy="22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jtawil\Desktop\work4-11-18\Reviewed Clips\aortic vegitation - anterior mitral billowing - infeiror m mode akinesis - simpsons method EF\a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49006"/>
            <a:ext cx="3397462" cy="231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60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Simpson’s Method of Disks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ME4C &amp; ME2C views are orthogonal</a:t>
            </a:r>
          </a:p>
          <a:p>
            <a:pPr lvl="1"/>
            <a:r>
              <a:rPr lang="en-US" dirty="0" smtClean="0"/>
              <a:t>Measure LV size during diastole and systole (change in area)</a:t>
            </a:r>
          </a:p>
          <a:p>
            <a:pPr lvl="1"/>
            <a:r>
              <a:rPr lang="en-US" dirty="0" smtClean="0"/>
              <a:t>Combine the two changes in area for reliable estimation of EF </a:t>
            </a:r>
          </a:p>
          <a:p>
            <a:r>
              <a:rPr lang="en-US" dirty="0" smtClean="0"/>
              <a:t>Strengths</a:t>
            </a:r>
          </a:p>
          <a:p>
            <a:pPr lvl="1"/>
            <a:r>
              <a:rPr lang="en-US" dirty="0" smtClean="0"/>
              <a:t>Few geometric assumptions</a:t>
            </a:r>
          </a:p>
          <a:p>
            <a:pPr lvl="1"/>
            <a:r>
              <a:rPr lang="en-US" dirty="0" smtClean="0"/>
              <a:t>Captures the major coronary territories in two complimentary planes </a:t>
            </a:r>
          </a:p>
          <a:p>
            <a:r>
              <a:rPr lang="en-US" dirty="0" smtClean="0"/>
              <a:t>Weaknesses</a:t>
            </a:r>
          </a:p>
          <a:p>
            <a:pPr lvl="1"/>
            <a:r>
              <a:rPr lang="en-US" dirty="0" smtClean="0"/>
              <a:t>Does miss posterolateral &amp; </a:t>
            </a:r>
            <a:r>
              <a:rPr lang="en-US" dirty="0" err="1" smtClean="0"/>
              <a:t>anteroseptal</a:t>
            </a:r>
            <a:r>
              <a:rPr lang="en-US" dirty="0" smtClean="0"/>
              <a:t> regions</a:t>
            </a:r>
          </a:p>
          <a:p>
            <a:pPr lvl="1"/>
            <a:r>
              <a:rPr lang="en-US" dirty="0" smtClean="0"/>
              <a:t>Image quality is important </a:t>
            </a:r>
          </a:p>
          <a:p>
            <a:pPr lvl="2"/>
            <a:r>
              <a:rPr lang="en-US" dirty="0" smtClean="0"/>
              <a:t>Need clear endocardial boarders</a:t>
            </a:r>
          </a:p>
          <a:p>
            <a:pPr lvl="2"/>
            <a:r>
              <a:rPr lang="en-US" dirty="0" smtClean="0"/>
              <a:t>Foreshortening causes errors</a:t>
            </a:r>
          </a:p>
          <a:p>
            <a:pPr lvl="1"/>
            <a:r>
              <a:rPr lang="en-US" dirty="0" smtClean="0"/>
              <a:t>Arrhythmia</a:t>
            </a:r>
          </a:p>
          <a:p>
            <a:pPr lvl="1"/>
            <a:r>
              <a:rPr lang="en-US" dirty="0" err="1" smtClean="0"/>
              <a:t>Dyssynchrony</a:t>
            </a:r>
            <a:endParaRPr lang="en-US" dirty="0" smtClean="0"/>
          </a:p>
          <a:p>
            <a:pPr lvl="1"/>
            <a:r>
              <a:rPr lang="en-US" dirty="0" smtClean="0"/>
              <a:t>Time consuming</a:t>
            </a:r>
          </a:p>
        </p:txBody>
      </p:sp>
    </p:spTree>
    <p:extLst>
      <p:ext uri="{BB962C8B-B14F-4D97-AF65-F5344CB8AC3E}">
        <p14:creationId xmlns:p14="http://schemas.microsoft.com/office/powerpoint/2010/main" val="16762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Post </a:t>
            </a:r>
            <a:r>
              <a:rPr lang="en-US" dirty="0">
                <a:solidFill>
                  <a:srgbClr val="FFFFFF"/>
                </a:solidFill>
              </a:rPr>
              <a:t>Test 1: Which coronary artery is occluded?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sz="3200" dirty="0" smtClean="0"/>
              <a:t>LAD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 err="1" smtClean="0"/>
              <a:t>Cx</a:t>
            </a:r>
            <a:endParaRPr lang="en-US" sz="3200" dirty="0" smtClean="0"/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 smtClean="0"/>
              <a:t>Left Main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 smtClean="0"/>
              <a:t>RCA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025681618"/>
              </p:ext>
            </p:extLst>
          </p:nvPr>
        </p:nvGraphicFramePr>
        <p:xfrm>
          <a:off x="1790700" y="3897312"/>
          <a:ext cx="3543300" cy="398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hart" r:id="rId8" imgW="6858296" imgH="7715250" progId="MSGraph.Chart.8">
                  <p:embed followColorScheme="full"/>
                </p:oleObj>
              </mc:Choice>
              <mc:Fallback>
                <p:oleObj name="Chart" r:id="rId8" imgW="6858296" imgH="771525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90700" y="3897312"/>
                        <a:ext cx="3543300" cy="3986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TG sax mid inferior hypokinesis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16400" y="1141555"/>
            <a:ext cx="4165600" cy="3124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2139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OleChart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Test 1: </a:t>
            </a:r>
            <a:r>
              <a:rPr lang="en-US" dirty="0"/>
              <a:t>Which coronary </a:t>
            </a:r>
            <a:r>
              <a:rPr lang="en-US" dirty="0" smtClean="0"/>
              <a:t>is </a:t>
            </a:r>
            <a:r>
              <a:rPr lang="en-US" dirty="0"/>
              <a:t>occluded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LAD 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err="1" smtClean="0"/>
              <a:t>Cx</a:t>
            </a:r>
            <a:endParaRPr lang="en-US" sz="2800" dirty="0" smtClean="0"/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Left Main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>
                <a:solidFill>
                  <a:srgbClr val="FF0000"/>
                </a:solidFill>
              </a:rPr>
              <a:t>RCA</a:t>
            </a:r>
          </a:p>
          <a:p>
            <a:endParaRPr lang="en-US" sz="2800" dirty="0"/>
          </a:p>
          <a:p>
            <a:r>
              <a:rPr lang="en-US" sz="2800" dirty="0" smtClean="0"/>
              <a:t>Explanation: Here the inferior wall is affected. The RCA accounts for RWMA in the inferior wall. The </a:t>
            </a:r>
            <a:r>
              <a:rPr lang="en-US" sz="2800" dirty="0" err="1" smtClean="0"/>
              <a:t>septasl</a:t>
            </a:r>
            <a:r>
              <a:rPr lang="en-US" sz="2800" dirty="0" smtClean="0"/>
              <a:t>/lateral/anterior walls are hypokinetic but functioning. </a:t>
            </a:r>
          </a:p>
        </p:txBody>
      </p:sp>
      <p:pic>
        <p:nvPicPr>
          <p:cNvPr id="8" name="TG sax mid inferior hypokines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9200" y="1371600"/>
            <a:ext cx="3381632" cy="253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7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1143000"/>
          </a:xfrm>
        </p:spPr>
        <p:txBody>
          <a:bodyPr/>
          <a:lstStyle/>
          <a:p>
            <a:r>
              <a:rPr lang="en-US" dirty="0" smtClean="0"/>
              <a:t>Post </a:t>
            </a:r>
            <a:r>
              <a:rPr lang="en-US" dirty="0"/>
              <a:t>Test 2:What is this patient’s visually estimated left ventricular function?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 smtClean="0"/>
              <a:t>&gt;</a:t>
            </a:r>
            <a:r>
              <a:rPr lang="en-US" sz="3200" dirty="0"/>
              <a:t>70</a:t>
            </a:r>
            <a:r>
              <a:rPr lang="en-US" sz="3200" dirty="0" smtClean="0"/>
              <a:t>%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/>
              <a:t>55-69</a:t>
            </a:r>
            <a:r>
              <a:rPr lang="en-US" sz="3200" dirty="0" smtClean="0"/>
              <a:t>%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/>
              <a:t>35-55%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 smtClean="0"/>
              <a:t> &lt;</a:t>
            </a:r>
            <a:r>
              <a:rPr lang="en-US" sz="3200" dirty="0"/>
              <a:t>35</a:t>
            </a:r>
            <a:r>
              <a:rPr lang="en-US" sz="3200" dirty="0" smtClean="0"/>
              <a:t>%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972614494"/>
              </p:ext>
            </p:extLst>
          </p:nvPr>
        </p:nvGraphicFramePr>
        <p:xfrm>
          <a:off x="1676400" y="4280422"/>
          <a:ext cx="3605871" cy="4056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Chart" r:id="rId8" imgW="6858296" imgH="7715250" progId="MSGraph.Chart.8">
                  <p:embed followColorScheme="full"/>
                </p:oleObj>
              </mc:Choice>
              <mc:Fallback>
                <p:oleObj name="Chart" r:id="rId8" imgW="6858296" imgH="771525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76400" y="4280422"/>
                        <a:ext cx="3605871" cy="4056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De-ID20150325095521477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1612232"/>
            <a:ext cx="4191000" cy="314325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5892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OleChart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Test 2:What </a:t>
            </a:r>
            <a:r>
              <a:rPr lang="en-US" dirty="0"/>
              <a:t>is this patient’s visually estimated left ventricular function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&gt;70%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55-69% 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35-55%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>
                <a:solidFill>
                  <a:srgbClr val="FF0000"/>
                </a:solidFill>
              </a:rPr>
              <a:t>&lt;35% </a:t>
            </a:r>
          </a:p>
          <a:p>
            <a:endParaRPr lang="en-US" sz="2800" dirty="0"/>
          </a:p>
          <a:p>
            <a:r>
              <a:rPr lang="en-US" sz="2800" dirty="0" smtClean="0"/>
              <a:t>Explanation: The TGSAX shows severe global </a:t>
            </a:r>
            <a:r>
              <a:rPr lang="en-US" sz="2800" dirty="0" err="1" smtClean="0"/>
              <a:t>hypokinesis</a:t>
            </a:r>
            <a:r>
              <a:rPr lang="en-US" sz="2800" dirty="0" smtClean="0"/>
              <a:t> and </a:t>
            </a:r>
            <a:r>
              <a:rPr lang="en-US" sz="2800" dirty="0" err="1" smtClean="0"/>
              <a:t>akinesis</a:t>
            </a:r>
            <a:r>
              <a:rPr lang="en-US" sz="2800" dirty="0" smtClean="0"/>
              <a:t> of the inferior wall. The EF here is ~20%.</a:t>
            </a:r>
          </a:p>
        </p:txBody>
      </p:sp>
      <p:pic>
        <p:nvPicPr>
          <p:cNvPr id="5" name="De-ID2015032509552147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1447800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6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94097" y="-12032"/>
            <a:ext cx="7924800" cy="1143000"/>
          </a:xfrm>
        </p:spPr>
        <p:txBody>
          <a:bodyPr/>
          <a:lstStyle/>
          <a:p>
            <a:r>
              <a:rPr lang="en-US" dirty="0" smtClean="0"/>
              <a:t>Post </a:t>
            </a:r>
            <a:r>
              <a:rPr lang="en-US" dirty="0"/>
              <a:t>Test 3:What is this patient’s visually estimated left ventricular function?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sz="3200" dirty="0" smtClean="0"/>
              <a:t>&gt;</a:t>
            </a:r>
            <a:r>
              <a:rPr lang="en-US" sz="3200" dirty="0"/>
              <a:t>70</a:t>
            </a:r>
            <a:r>
              <a:rPr lang="en-US" sz="3200" dirty="0" smtClean="0"/>
              <a:t>%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/>
              <a:t>2:55-69</a:t>
            </a:r>
            <a:r>
              <a:rPr lang="en-US" sz="3200" dirty="0" smtClean="0"/>
              <a:t>%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/>
              <a:t>35-55</a:t>
            </a:r>
            <a:r>
              <a:rPr lang="en-US" sz="3200" dirty="0" smtClean="0"/>
              <a:t>%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/>
              <a:t>4:&lt;35</a:t>
            </a:r>
            <a:r>
              <a:rPr lang="en-US" sz="3200" dirty="0" smtClean="0"/>
              <a:t>%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730255508"/>
              </p:ext>
            </p:extLst>
          </p:nvPr>
        </p:nvGraphicFramePr>
        <p:xfrm>
          <a:off x="2286000" y="3581400"/>
          <a:ext cx="4233333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Chart" r:id="rId10" imgW="6858296" imgH="7715250" progId="MSGraph.Chart.8">
                  <p:embed followColorScheme="full"/>
                </p:oleObj>
              </mc:Choice>
              <mc:Fallback>
                <p:oleObj name="Chart" r:id="rId10" imgW="6858296" imgH="771525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86000" y="3581400"/>
                        <a:ext cx="4233333" cy="476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E1888773_Bell_20160131_091441_0020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05400" y="1130968"/>
            <a:ext cx="3824438" cy="2868329"/>
          </a:xfrm>
          <a:prstGeom prst="rect">
            <a:avLst/>
          </a:prstGeom>
        </p:spPr>
      </p:pic>
      <p:pic>
        <p:nvPicPr>
          <p:cNvPr id="6" name="E1888773_Bell_20160131_091441_0014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57800" y="4059254"/>
            <a:ext cx="3733800" cy="280035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6220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4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OleChart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 Test 1: </a:t>
            </a:r>
            <a:r>
              <a:rPr lang="en-US" dirty="0"/>
              <a:t>Which coronary </a:t>
            </a:r>
            <a:r>
              <a:rPr lang="en-US" dirty="0" smtClean="0"/>
              <a:t>is </a:t>
            </a:r>
            <a:r>
              <a:rPr lang="en-US" dirty="0"/>
              <a:t>occluded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1:LAD </a:t>
            </a:r>
          </a:p>
          <a:p>
            <a:r>
              <a:rPr lang="en-US" sz="2800" dirty="0" smtClean="0"/>
              <a:t>2:Cx</a:t>
            </a:r>
          </a:p>
          <a:p>
            <a:r>
              <a:rPr lang="en-US" sz="2800" dirty="0" smtClean="0"/>
              <a:t>3:Left Main</a:t>
            </a:r>
          </a:p>
          <a:p>
            <a:r>
              <a:rPr lang="en-US" sz="2800" dirty="0" smtClean="0"/>
              <a:t>4:RCA  </a:t>
            </a:r>
          </a:p>
        </p:txBody>
      </p:sp>
      <p:pic>
        <p:nvPicPr>
          <p:cNvPr id="8" name="TG sax mid inferior hypokines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5200" y="1599398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9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Test 3:What </a:t>
            </a:r>
            <a:r>
              <a:rPr lang="en-US" dirty="0"/>
              <a:t>is this patient’s visually estimated left ventricular function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2209800" cy="4114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800" dirty="0" smtClean="0">
                <a:solidFill>
                  <a:srgbClr val="FF0000"/>
                </a:solidFill>
              </a:rPr>
              <a:t>&gt;70%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55-69% 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35-55%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&lt;35% </a:t>
            </a:r>
          </a:p>
          <a:p>
            <a:endParaRPr lang="en-US" sz="2800" dirty="0"/>
          </a:p>
        </p:txBody>
      </p:sp>
      <p:pic>
        <p:nvPicPr>
          <p:cNvPr id="4" name="E1888773_Bell_20160131_091441_002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0200" y="1421649"/>
            <a:ext cx="3276600" cy="2457450"/>
          </a:xfrm>
          <a:prstGeom prst="rect">
            <a:avLst/>
          </a:prstGeom>
        </p:spPr>
      </p:pic>
      <p:pic>
        <p:nvPicPr>
          <p:cNvPr id="5" name="E1888773_Bell_20160131_091441_0014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0" y="3962400"/>
            <a:ext cx="3606800" cy="2705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339" y="4080424"/>
            <a:ext cx="4176562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pitchFamily="34" charset="0"/>
              <a:buChar char="•"/>
            </a:pPr>
            <a:r>
              <a:rPr lang="en-US" sz="2800" spc="30" dirty="0">
                <a:solidFill>
                  <a:srgbClr val="FFFFFF"/>
                </a:solidFill>
              </a:rPr>
              <a:t>Explanation: This patient shows a </a:t>
            </a:r>
            <a:r>
              <a:rPr lang="en-US" sz="2800" spc="30" dirty="0" err="1">
                <a:solidFill>
                  <a:srgbClr val="FFFFFF"/>
                </a:solidFill>
              </a:rPr>
              <a:t>hyperdynamic</a:t>
            </a:r>
            <a:r>
              <a:rPr lang="en-US" sz="2800" spc="30" dirty="0">
                <a:solidFill>
                  <a:srgbClr val="FFFFFF"/>
                </a:solidFill>
              </a:rPr>
              <a:t> LV with cavity obliteration (complete emptying of the LV).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37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1143000"/>
          </a:xfrm>
        </p:spPr>
        <p:txBody>
          <a:bodyPr/>
          <a:lstStyle/>
          <a:p>
            <a:r>
              <a:rPr lang="en-US" dirty="0" smtClean="0"/>
              <a:t>Post </a:t>
            </a:r>
            <a:r>
              <a:rPr lang="en-US" dirty="0"/>
              <a:t>Test 4: What Basic TEE views are helpful for Visually estimating EF?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/>
              <a:t>TG LV </a:t>
            </a:r>
            <a:r>
              <a:rPr lang="en-US" sz="3200" dirty="0" err="1"/>
              <a:t>midpap</a:t>
            </a:r>
            <a:r>
              <a:rPr lang="en-US" sz="3200" dirty="0"/>
              <a:t> short </a:t>
            </a:r>
            <a:r>
              <a:rPr lang="en-US" sz="3200" dirty="0" smtClean="0"/>
              <a:t>axis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/>
              <a:t>ME </a:t>
            </a:r>
            <a:r>
              <a:rPr lang="en-US" sz="3200" dirty="0" smtClean="0"/>
              <a:t>four-chamber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/>
              <a:t>ME </a:t>
            </a:r>
            <a:r>
              <a:rPr lang="en-US" sz="3200" dirty="0" smtClean="0"/>
              <a:t>two-chamber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/>
              <a:t>ME </a:t>
            </a:r>
            <a:r>
              <a:rPr lang="en-US" sz="3200" dirty="0" smtClean="0"/>
              <a:t>long-axis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/>
              <a:t>All of the </a:t>
            </a:r>
            <a:r>
              <a:rPr lang="en-US" sz="3200" dirty="0" smtClean="0"/>
              <a:t>above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984580009"/>
              </p:ext>
            </p:extLst>
          </p:nvPr>
        </p:nvGraphicFramePr>
        <p:xfrm>
          <a:off x="5029200" y="2667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Chart" r:id="rId6" imgW="6858296" imgH="7715250" progId="MSGraph.Chart.8">
                  <p:embed followColorScheme="full"/>
                </p:oleObj>
              </mc:Choice>
              <mc:Fallback>
                <p:oleObj name="Chart" r:id="rId6" imgW="6858296" imgH="771525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9200" y="2667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04045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Test 4: </a:t>
            </a:r>
            <a:r>
              <a:rPr lang="en-US" dirty="0"/>
              <a:t>What Basic TEE views are helpful for </a:t>
            </a:r>
            <a:r>
              <a:rPr lang="en-US" dirty="0" smtClean="0"/>
              <a:t>Visually estimating EF?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TG LV </a:t>
            </a:r>
            <a:r>
              <a:rPr lang="en-US" sz="2800" dirty="0" err="1" smtClean="0"/>
              <a:t>midpap</a:t>
            </a:r>
            <a:r>
              <a:rPr lang="en-US" sz="2800" dirty="0" smtClean="0"/>
              <a:t> short axis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ME </a:t>
            </a:r>
            <a:r>
              <a:rPr lang="en-US" sz="2800" dirty="0"/>
              <a:t>four-chamber</a:t>
            </a:r>
            <a:endParaRPr lang="en-US" sz="2800" dirty="0" smtClean="0"/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ME two-chamber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ME long-axis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>
                <a:solidFill>
                  <a:srgbClr val="FF0000"/>
                </a:solidFill>
              </a:rPr>
              <a:t>All of the above 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Explanation: All of these views should be taken in to account when estimating LVEF.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191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533400" y="16042"/>
            <a:ext cx="7924800" cy="1143000"/>
          </a:xfrm>
        </p:spPr>
        <p:txBody>
          <a:bodyPr/>
          <a:lstStyle/>
          <a:p>
            <a:r>
              <a:rPr lang="en-US" dirty="0" smtClean="0"/>
              <a:t>Post </a:t>
            </a:r>
            <a:r>
              <a:rPr lang="en-US" dirty="0"/>
              <a:t>Test 5: Which of these images has better systolic function? 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09876" y="1093787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lphaUcPeriod"/>
            </a:pPr>
            <a:r>
              <a:rPr lang="en-US" sz="3200" dirty="0" smtClean="0"/>
              <a:t> </a:t>
            </a:r>
          </a:p>
          <a:p>
            <a:pPr marL="514350" indent="-514350">
              <a:lnSpc>
                <a:spcPct val="750000"/>
              </a:lnSpc>
              <a:buFont typeface="Arial" pitchFamily="34" charset="0"/>
              <a:buAutoNum type="alphaUcPeriod"/>
            </a:pPr>
            <a:r>
              <a:rPr lang="en-US" sz="3200" dirty="0"/>
              <a:t> 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115863407"/>
              </p:ext>
            </p:extLst>
          </p:nvPr>
        </p:nvGraphicFramePr>
        <p:xfrm>
          <a:off x="5486400" y="2667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Chart" r:id="rId10" imgW="6858296" imgH="7715250" progId="MSGraph.Chart.8">
                  <p:embed followColorScheme="full"/>
                </p:oleObj>
              </mc:Choice>
              <mc:Fallback>
                <p:oleObj name="Chart" r:id="rId10" imgW="6858296" imgH="771525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86400" y="2667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VR severe LV dysfunction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" y="1159042"/>
            <a:ext cx="3534611" cy="2650958"/>
          </a:xfrm>
          <a:prstGeom prst="rect">
            <a:avLst/>
          </a:prstGeom>
        </p:spPr>
      </p:pic>
      <p:pic>
        <p:nvPicPr>
          <p:cNvPr id="6" name="De-ID20150304114119934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4400" y="4196214"/>
            <a:ext cx="3505200" cy="26289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6383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4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OleChart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Test 5: Which of these images has better systolic function?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7244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C000"/>
                </a:solidFill>
              </a:rPr>
              <a:t>A.</a:t>
            </a:r>
            <a:r>
              <a:rPr lang="en-US" sz="2800" dirty="0" smtClean="0"/>
              <a:t>					  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 smtClean="0">
                <a:solidFill>
                  <a:srgbClr val="FFC000"/>
                </a:solidFill>
              </a:rPr>
              <a:t>B.</a:t>
            </a:r>
          </a:p>
          <a:p>
            <a:endParaRPr lang="en-US" sz="2800" dirty="0"/>
          </a:p>
        </p:txBody>
      </p:sp>
      <p:pic>
        <p:nvPicPr>
          <p:cNvPr id="6" name="AVR severe LV dysfunc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1676400"/>
            <a:ext cx="2723292" cy="2042469"/>
          </a:xfrm>
          <a:prstGeom prst="rect">
            <a:avLst/>
          </a:prstGeom>
        </p:spPr>
      </p:pic>
      <p:pic>
        <p:nvPicPr>
          <p:cNvPr id="7" name="De-ID20150304114119934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947" y="4343400"/>
            <a:ext cx="2736716" cy="205253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79005" y="4032319"/>
            <a:ext cx="3276600" cy="28956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25009" y="1454081"/>
            <a:ext cx="393573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Explnanation</a:t>
            </a:r>
            <a:r>
              <a:rPr lang="en-US" sz="2800" dirty="0"/>
              <a:t>: </a:t>
            </a:r>
          </a:p>
          <a:p>
            <a:pPr lvl="1"/>
            <a:r>
              <a:rPr lang="en-US" sz="2800" dirty="0"/>
              <a:t>1:  EF ~ 20 %. Tachycardia can make </a:t>
            </a:r>
            <a:r>
              <a:rPr lang="en-US" sz="2800" dirty="0" err="1"/>
              <a:t>dyssynchrony</a:t>
            </a:r>
            <a:r>
              <a:rPr lang="en-US" sz="2800" dirty="0"/>
              <a:t> harder to spot and shadow/artifact motion is easier to confuse with actual contractility.</a:t>
            </a:r>
          </a:p>
          <a:p>
            <a:pPr lvl="1"/>
            <a:r>
              <a:rPr lang="en-US" sz="2800" dirty="0"/>
              <a:t> 2: EF ~ 40%. Bradycardia doesn’t give the “snappy vigor” on first glance.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7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8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9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Reeves ST, et al. Expert Consensus Statement: </a:t>
            </a:r>
            <a:r>
              <a:rPr lang="en-US" dirty="0"/>
              <a:t>Basic Perioperative </a:t>
            </a:r>
            <a:r>
              <a:rPr lang="en-US" dirty="0" smtClean="0"/>
              <a:t>Transesophageal Echocardiography </a:t>
            </a:r>
            <a:r>
              <a:rPr lang="en-US" dirty="0"/>
              <a:t>Examination: A </a:t>
            </a:r>
            <a:r>
              <a:rPr lang="en-US" dirty="0" smtClean="0"/>
              <a:t>Consensus Statement </a:t>
            </a:r>
            <a:r>
              <a:rPr lang="en-US" dirty="0"/>
              <a:t>of the American </a:t>
            </a:r>
            <a:r>
              <a:rPr lang="en-US" dirty="0" smtClean="0"/>
              <a:t>Society of </a:t>
            </a:r>
            <a:r>
              <a:rPr lang="en-US" dirty="0"/>
              <a:t>Echocardiography and the </a:t>
            </a:r>
            <a:r>
              <a:rPr lang="en-US" dirty="0" smtClean="0"/>
              <a:t>Society of </a:t>
            </a:r>
            <a:r>
              <a:rPr lang="en-US" dirty="0"/>
              <a:t>Cardiovascular Anesthesiologists</a:t>
            </a:r>
            <a:r>
              <a:rPr lang="en-US" dirty="0" smtClean="0"/>
              <a:t> </a:t>
            </a:r>
            <a:r>
              <a:rPr lang="pl-PL" dirty="0" smtClean="0"/>
              <a:t>J </a:t>
            </a:r>
            <a:r>
              <a:rPr lang="pl-PL" dirty="0"/>
              <a:t>Am Soc Echocardiogr 2013;26:443-56</a:t>
            </a:r>
            <a:r>
              <a:rPr lang="pl-PL" dirty="0" smtClean="0"/>
              <a:t>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7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600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20741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 Test 2:What </a:t>
            </a:r>
            <a:r>
              <a:rPr lang="en-US" dirty="0"/>
              <a:t>is this patient’s visually estimated left ventricular function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1:&gt;70%</a:t>
            </a:r>
          </a:p>
          <a:p>
            <a:r>
              <a:rPr lang="en-US" sz="2800" dirty="0" smtClean="0"/>
              <a:t>2:55-69% </a:t>
            </a:r>
          </a:p>
          <a:p>
            <a:r>
              <a:rPr lang="en-US" sz="2800" dirty="0" smtClean="0"/>
              <a:t>3:35-55%</a:t>
            </a:r>
          </a:p>
          <a:p>
            <a:r>
              <a:rPr lang="en-US" sz="2800" dirty="0" smtClean="0"/>
              <a:t>4:&lt;35% </a:t>
            </a:r>
          </a:p>
        </p:txBody>
      </p:sp>
      <p:pic>
        <p:nvPicPr>
          <p:cNvPr id="5" name="De-ID2015032509552147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1600200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7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 Test 3:What </a:t>
            </a:r>
            <a:r>
              <a:rPr lang="en-US" dirty="0"/>
              <a:t>is this patient’s visually estimated left ventricular function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1:&gt;70%</a:t>
            </a:r>
          </a:p>
          <a:p>
            <a:r>
              <a:rPr lang="en-US" sz="2800" dirty="0" smtClean="0"/>
              <a:t>2:55-69% </a:t>
            </a:r>
          </a:p>
          <a:p>
            <a:r>
              <a:rPr lang="en-US" sz="2800" dirty="0" smtClean="0"/>
              <a:t>3:35-55%</a:t>
            </a:r>
          </a:p>
          <a:p>
            <a:r>
              <a:rPr lang="en-US" sz="2800" dirty="0" smtClean="0"/>
              <a:t>4:&lt;35% </a:t>
            </a:r>
          </a:p>
        </p:txBody>
      </p:sp>
      <p:pic>
        <p:nvPicPr>
          <p:cNvPr id="4" name="E1888773_Bell_20160131_091441_002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1524000"/>
            <a:ext cx="4343400" cy="3257550"/>
          </a:xfrm>
          <a:prstGeom prst="rect">
            <a:avLst/>
          </a:prstGeom>
        </p:spPr>
      </p:pic>
      <p:pic>
        <p:nvPicPr>
          <p:cNvPr id="5" name="E1888773_Bell_20160131_091441_0014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3962400"/>
            <a:ext cx="36068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9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 Test 4: </a:t>
            </a:r>
            <a:r>
              <a:rPr lang="en-US" dirty="0"/>
              <a:t>What Basic TEE views are helpful for </a:t>
            </a:r>
            <a:r>
              <a:rPr lang="en-US" dirty="0" smtClean="0"/>
              <a:t>Visually estimating EF?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1: TG LV </a:t>
            </a:r>
            <a:r>
              <a:rPr lang="en-US" sz="2800" dirty="0" err="1" smtClean="0"/>
              <a:t>midpap</a:t>
            </a:r>
            <a:r>
              <a:rPr lang="en-US" sz="2800" dirty="0" smtClean="0"/>
              <a:t> short axis</a:t>
            </a:r>
          </a:p>
          <a:p>
            <a:r>
              <a:rPr lang="en-US" sz="2800" dirty="0" smtClean="0"/>
              <a:t>2:</a:t>
            </a:r>
            <a:r>
              <a:rPr lang="en-US" sz="2800" dirty="0"/>
              <a:t> ME four-chamber</a:t>
            </a:r>
            <a:endParaRPr lang="en-US" sz="2800" dirty="0" smtClean="0"/>
          </a:p>
          <a:p>
            <a:r>
              <a:rPr lang="en-US" sz="2800" dirty="0" smtClean="0"/>
              <a:t>3: ME two-chamber</a:t>
            </a:r>
          </a:p>
          <a:p>
            <a:r>
              <a:rPr lang="en-US" sz="2800" dirty="0" smtClean="0"/>
              <a:t>4: ME long-axis</a:t>
            </a:r>
          </a:p>
          <a:p>
            <a:r>
              <a:rPr lang="en-US" sz="2800" dirty="0" smtClean="0"/>
              <a:t>5: All of the above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487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 Test 5: Which of these images has better systolic function?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1:					2:</a:t>
            </a:r>
          </a:p>
        </p:txBody>
      </p:sp>
      <p:pic>
        <p:nvPicPr>
          <p:cNvPr id="6" name="AVR severe LV dysfunc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692" y="2133600"/>
            <a:ext cx="4038600" cy="3028950"/>
          </a:xfrm>
          <a:prstGeom prst="rect">
            <a:avLst/>
          </a:prstGeom>
        </p:spPr>
      </p:pic>
      <p:pic>
        <p:nvPicPr>
          <p:cNvPr id="7" name="De-ID20150304114119934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5492" y="2133601"/>
            <a:ext cx="4058508" cy="304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9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LV function</a:t>
            </a:r>
          </a:p>
          <a:p>
            <a:pPr lvl="1"/>
            <a:r>
              <a:rPr lang="en-US" dirty="0" smtClean="0"/>
              <a:t>17 segment model</a:t>
            </a:r>
          </a:p>
          <a:p>
            <a:pPr lvl="1"/>
            <a:r>
              <a:rPr lang="en-US" dirty="0" smtClean="0"/>
              <a:t>Coronary distributions</a:t>
            </a:r>
          </a:p>
          <a:p>
            <a:pPr lvl="1"/>
            <a:r>
              <a:rPr lang="en-US" dirty="0" smtClean="0"/>
              <a:t>Qualitative RWMA and Systolic Function </a:t>
            </a:r>
          </a:p>
          <a:p>
            <a:pPr lvl="1"/>
            <a:r>
              <a:rPr lang="en-US" dirty="0" smtClean="0"/>
              <a:t>Quantitative measurement of Ejection Fraction (Simpson’s Method)</a:t>
            </a:r>
          </a:p>
          <a:p>
            <a:r>
              <a:rPr lang="en-US" dirty="0" smtClean="0"/>
              <a:t>Review the pretest questions</a:t>
            </a:r>
          </a:p>
        </p:txBody>
      </p:sp>
    </p:spTree>
    <p:extLst>
      <p:ext uri="{BB962C8B-B14F-4D97-AF65-F5344CB8AC3E}">
        <p14:creationId xmlns:p14="http://schemas.microsoft.com/office/powerpoint/2010/main" val="304820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Wall Motion</a:t>
            </a:r>
          </a:p>
          <a:p>
            <a:pPr lvl="1"/>
            <a:r>
              <a:rPr lang="en-US" dirty="0" smtClean="0"/>
              <a:t>1 – normal (normal) </a:t>
            </a:r>
          </a:p>
          <a:p>
            <a:pPr lvl="1"/>
            <a:r>
              <a:rPr lang="en-US" dirty="0" smtClean="0"/>
              <a:t>2 – hypokinetic (not normal)</a:t>
            </a:r>
          </a:p>
          <a:p>
            <a:pPr lvl="1"/>
            <a:r>
              <a:rPr lang="en-US" dirty="0" smtClean="0"/>
              <a:t>3 – </a:t>
            </a:r>
            <a:r>
              <a:rPr lang="en-US" dirty="0" err="1" smtClean="0"/>
              <a:t>akinetic</a:t>
            </a:r>
            <a:r>
              <a:rPr lang="en-US" dirty="0" smtClean="0"/>
              <a:t> (really bad) 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Global systolic function</a:t>
            </a:r>
          </a:p>
          <a:p>
            <a:pPr lvl="1"/>
            <a:r>
              <a:rPr lang="en-US" dirty="0" smtClean="0"/>
              <a:t>Normal - EF </a:t>
            </a:r>
            <a:r>
              <a:rPr lang="en-US" u="sng" dirty="0" smtClean="0"/>
              <a:t>&gt;</a:t>
            </a:r>
            <a:r>
              <a:rPr lang="en-US" dirty="0" smtClean="0"/>
              <a:t> 55%</a:t>
            </a:r>
          </a:p>
          <a:p>
            <a:pPr lvl="1"/>
            <a:r>
              <a:rPr lang="en-US" dirty="0" smtClean="0"/>
              <a:t>Mild to Moderate Dysfunction </a:t>
            </a:r>
          </a:p>
          <a:p>
            <a:pPr lvl="2"/>
            <a:r>
              <a:rPr lang="en-US" dirty="0" smtClean="0"/>
              <a:t>Not Normal</a:t>
            </a:r>
            <a:endParaRPr lang="en-US" dirty="0"/>
          </a:p>
          <a:p>
            <a:pPr lvl="2"/>
            <a:r>
              <a:rPr lang="en-US" dirty="0" smtClean="0"/>
              <a:t>EF &lt; 55%</a:t>
            </a:r>
          </a:p>
          <a:p>
            <a:pPr lvl="1"/>
            <a:r>
              <a:rPr lang="en-US" dirty="0" smtClean="0"/>
              <a:t>Severe Dysfunction</a:t>
            </a:r>
          </a:p>
          <a:p>
            <a:pPr lvl="2"/>
            <a:r>
              <a:rPr lang="en-US" dirty="0" smtClean="0"/>
              <a:t>Really bad</a:t>
            </a:r>
          </a:p>
          <a:p>
            <a:pPr lvl="2"/>
            <a:r>
              <a:rPr lang="en-US" dirty="0" smtClean="0"/>
              <a:t>EF &lt; 35%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Normal – Not normal – Really bad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1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F0C99FDACF01494498944C3AFCB3D557"/>
  <p:tag name="TPVERSION" val="5"/>
  <p:tag name="TPFULLVERSION" val="5.3.2.24"/>
  <p:tag name="PPTVERSION" val="15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0"/>
  <p:tag name="LABELFORMAT" val="0"/>
  <p:tag name="COLORTYPE" val="SCHEM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C6797C197AAE4B2CBA7A9F083EDB21F1&lt;/guid&gt;&#10;        &lt;description /&gt;&#10;        &lt;date&gt;5/30/2018 1:20:29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E6566D4CC57A4AF595F88E57FC4D11CF&lt;/guid&gt;&#10;            &lt;repollguid&gt;DA0D6147B8984DA29E12EEFB31DACA97&lt;/repollguid&gt;&#10;            &lt;sourceid&gt;99D445A9BE604584B1ED0C522CEA2934&lt;/sourceid&gt;&#10;            &lt;questiontext&gt;Post Test 4: What Basic TEE views are helpful for Visually estimating EF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D90A5F9A305A4DFA98A5ECC92CAEF054&lt;/guid&gt;&#10;                    &lt;answertext&gt;TG LV midpap short axis&lt;/answertext&gt;&#10;                    &lt;valuetype&gt;0&lt;/valuetype&gt;&#10;                &lt;/answer&gt;&#10;                &lt;answer&gt;&#10;                    &lt;guid&gt;78603C75FD7E4024BDA873C158207F4A&lt;/guid&gt;&#10;                    &lt;answertext&gt;ME four-chamber&lt;/answertext&gt;&#10;                    &lt;valuetype&gt;0&lt;/valuetype&gt;&#10;                &lt;/answer&gt;&#10;                &lt;answer&gt;&#10;                    &lt;guid&gt;179CC818CC7A4C2496843145A76BD695&lt;/guid&gt;&#10;                    &lt;answertext&gt;ME two-chamber&lt;/answertext&gt;&#10;                    &lt;valuetype&gt;0&lt;/valuetype&gt;&#10;                &lt;/answer&gt;&#10;                &lt;answer&gt;&#10;                    &lt;guid&gt;E926DDE0A7BE486AAF4D7D565701D41C&lt;/guid&gt;&#10;                    &lt;answertext&gt;ME long-axis&lt;/answertext&gt;&#10;                    &lt;valuetype&gt;0&lt;/valuetype&gt;&#10;                &lt;/answer&gt;&#10;                &lt;answer&gt;&#10;                    &lt;guid&gt;DB31B0B1342A4D91B82A3EB300936070&lt;/guid&gt;&#10;                    &lt;answertext&gt;All of the above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0"/>
  <p:tag name="LABELFORMAT" val="0"/>
  <p:tag name="COLORTYPE" val="SCHEM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D95836FCF59942918FB4DB2B001C3AC4&lt;/guid&gt;&#10;        &lt;description /&gt;&#10;        &lt;date&gt;5/30/2018 1:22:31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63E990E07554FB7952717E89D86245D&lt;/guid&gt;&#10;            &lt;repollguid&gt;B6CF2078935F48D583783A79683CA4DF&lt;/repollguid&gt;&#10;            &lt;sourceid&gt;55FE84E6EFA34FB0940DFC9FF57FEFBD&lt;/sourceid&gt;&#10;            &lt;questiontext&gt;Post Test 5: Which of these images has better systolic function? 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53792058AAFE489B88738C889CDA632C&lt;/guid&gt;&#10;                    &lt;answertext&gt; &lt;/answertext&gt;&#10;                    &lt;valuetype&gt;0&lt;/valuetype&gt;&#10;                &lt;/answer&gt;&#10;                &lt;answer&gt;&#10;                    &lt;guid&gt;39011CC40D0A4C6E8E5D2B6D5B2CFCE3&lt;/guid&gt;&#10;                    &lt;answertext&gt; 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0"/>
  <p:tag name="LABELFORMAT" val="0"/>
  <p:tag name="COLORTYPE" val="SCHEM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FA5D46FA0A4F4936822F6A1155BD5F15&lt;/guid&gt;&#10;        &lt;description /&gt;&#10;        &lt;date&gt;5/30/2018 1:04:2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E4701089E944E4D95FC77A552C4E72B&lt;/guid&gt;&#10;            &lt;repollguid&gt;EFD3A52B81E7422DA102DC0245D9CAD8&lt;/repollguid&gt;&#10;            &lt;sourceid&gt;A39EAA8A3C3D43D6ADCC2234745C3BC0&lt;/sourceid&gt;&#10;            &lt;questiontext&gt;Post Test 1: Which coronary artery is occluded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E109B0111944202A5A20C441657C5C6&lt;/guid&gt;&#10;                    &lt;answertext&gt;LAD&lt;/answertext&gt;&#10;                    &lt;valuetype&gt;0&lt;/valuetype&gt;&#10;                &lt;/answer&gt;&#10;                &lt;answer&gt;&#10;                    &lt;guid&gt;834786A728FF4A109D87771630EEA524&lt;/guid&gt;&#10;                    &lt;answertext&gt;Cx&lt;/answertext&gt;&#10;                    &lt;valuetype&gt;0&lt;/valuetype&gt;&#10;                &lt;/answer&gt;&#10;                &lt;answer&gt;&#10;                    &lt;guid&gt;E53838022C4042A485994F4560C82963&lt;/guid&gt;&#10;                    &lt;answertext&gt;Left Main&lt;/answertext&gt;&#10;                    &lt;valuetype&gt;0&lt;/valuetype&gt;&#10;                &lt;/answer&gt;&#10;                &lt;answer&gt;&#10;                    &lt;guid&gt;78D4DC09F79943E09FC0D6B709E4DC7A&lt;/guid&gt;&#10;                    &lt;answertext&gt;RCA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LABELFORMAT" val="0"/>
  <p:tag name="NUMBERFORMAT" val="0"/>
  <p:tag name="COLORTYPE" val="SCHEM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96B8778BDB8B4F879C42EBADED4A626F&lt;/guid&gt;&#10;        &lt;description /&gt;&#10;        &lt;date&gt;5/30/2018 1:10:5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98D4A24B38443CAB09777E51D30A7FF&lt;/guid&gt;&#10;            &lt;repollguid&gt;12D08461D7104E0B8510C5BF8B3B7B87&lt;/repollguid&gt;&#10;            &lt;sourceid&gt;BB739F11590A4B10A475BDAE1D95A4ED&lt;/sourceid&gt;&#10;            &lt;questiontext&gt;Post Test 2:What is this patient’s visually estimated left ventricular function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4276341ED7E046A19515DB6EC8449CC8&lt;/guid&gt;&#10;                    &lt;answertext&gt;&amp;gt;70%&lt;/answertext&gt;&#10;                    &lt;valuetype&gt;0&lt;/valuetype&gt;&#10;                &lt;/answer&gt;&#10;                &lt;answer&gt;&#10;                    &lt;guid&gt;04BCFF24A3A141EA92EA639E66436157&lt;/guid&gt;&#10;                    &lt;answertext&gt;55-69%&lt;/answertext&gt;&#10;                    &lt;valuetype&gt;0&lt;/valuetype&gt;&#10;                &lt;/answer&gt;&#10;                &lt;answer&gt;&#10;                    &lt;guid&gt;CECF6AA09E7A4513B555D8060C720EF6&lt;/guid&gt;&#10;                    &lt;answertext&gt;35-55%&lt;/answertext&gt;&#10;                    &lt;valuetype&gt;0&lt;/valuetype&gt;&#10;                &lt;/answer&gt;&#10;                &lt;answer&gt;&#10;                    &lt;guid&gt;4611461A89004002B80F54CD1C50FA26&lt;/guid&gt;&#10;                    &lt;answertext&gt; &amp;lt;35%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0"/>
  <p:tag name="LABELFORMAT" val="0"/>
  <p:tag name="COLORTYPE" val="SCHEM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594ACAFEBDFC495CB308F2A8A8C73B88&lt;/guid&gt;&#10;        &lt;description /&gt;&#10;        &lt;date&gt;5/30/2018 1:16:0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A22138991844FD4A6ECFF0F17DAA122&lt;/guid&gt;&#10;            &lt;repollguid&gt;E55BA5401D914C31B3BC20E266651FD3&lt;/repollguid&gt;&#10;            &lt;sourceid&gt;2051199FB3564469A9F7B17B359A7C96&lt;/sourceid&gt;&#10;            &lt;questiontext&gt;Post Test 3:What is this patient’s visually estimated left ventricular function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1EAEE41D78BE48B3905020C1533F808B&lt;/guid&gt;&#10;                    &lt;answertext&gt;&amp;gt;70%&lt;/answertext&gt;&#10;                    &lt;valuetype&gt;0&lt;/valuetype&gt;&#10;                &lt;/answer&gt;&#10;                &lt;answer&gt;&#10;                    &lt;guid&gt;3EFB619A3E334760994F60E4017C9FC0&lt;/guid&gt;&#10;                    &lt;answertext&gt;2:55-69%&lt;/answertext&gt;&#10;                    &lt;valuetype&gt;0&lt;/valuetype&gt;&#10;                &lt;/answer&gt;&#10;                &lt;answer&gt;&#10;                    &lt;guid&gt;78D593350C0E436B85B1CA164AB442DD&lt;/guid&gt;&#10;                    &lt;answertext&gt;35-55%&lt;/answertext&gt;&#10;                    &lt;valuetype&gt;0&lt;/valuetype&gt;&#10;                &lt;/answer&gt;&#10;                &lt;answer&gt;&#10;                    &lt;guid&gt;7EE63F901E6249279EB598E5C13DE5A4&lt;/guid&gt;&#10;                    &lt;answertext&gt;4:&amp;lt;35%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21290</TotalTime>
  <Words>1228</Words>
  <Application>Microsoft Office PowerPoint</Application>
  <PresentationFormat>On-screen Show (4:3)</PresentationFormat>
  <Paragraphs>229</Paragraphs>
  <Slides>36</Slides>
  <Notes>4</Notes>
  <HiddenSlides>0</HiddenSlides>
  <MMClips>36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Arial Narrow</vt:lpstr>
      <vt:lpstr>Calibri</vt:lpstr>
      <vt:lpstr>Horizon</vt:lpstr>
      <vt:lpstr>Microsoft Graph Chart</vt:lpstr>
      <vt:lpstr>Basic Evaluation of LV Function </vt:lpstr>
      <vt:lpstr>Disclosure</vt:lpstr>
      <vt:lpstr>Pre Test 1: Which coronary is occluded?</vt:lpstr>
      <vt:lpstr>Pre Test 2:What is this patient’s visually estimated left ventricular function?</vt:lpstr>
      <vt:lpstr>Pre Test 3:What is this patient’s visually estimated left ventricular function?</vt:lpstr>
      <vt:lpstr>Pre Test 4: What Basic TEE views are helpful for Visually estimating EF?</vt:lpstr>
      <vt:lpstr>Pre Test 5: Which of these images has better systolic function?  </vt:lpstr>
      <vt:lpstr>Summary</vt:lpstr>
      <vt:lpstr>Normal – Not normal – Really bad </vt:lpstr>
      <vt:lpstr>17 Segment Model</vt:lpstr>
      <vt:lpstr>TG Mid SAX</vt:lpstr>
      <vt:lpstr>Normal – Not normal – Really bad </vt:lpstr>
      <vt:lpstr>ME4C (omniplane ~20)</vt:lpstr>
      <vt:lpstr>Normal – Not normal – Really bad </vt:lpstr>
      <vt:lpstr>ME2C (omniplane ~90)</vt:lpstr>
      <vt:lpstr>Normal – Not normal – Really bad </vt:lpstr>
      <vt:lpstr>ME LAX (omniplane ~140)</vt:lpstr>
      <vt:lpstr>Normal – Not normal – Really bad </vt:lpstr>
      <vt:lpstr>Qualitative </vt:lpstr>
      <vt:lpstr>Tachy/brady</vt:lpstr>
      <vt:lpstr>Objective Measures</vt:lpstr>
      <vt:lpstr>Objective measures</vt:lpstr>
      <vt:lpstr>Modified Simpson’s Method of Disks</vt:lpstr>
      <vt:lpstr>Modified Simpson’s Method of Disks</vt:lpstr>
      <vt:lpstr>Post Test 1: Which coronary artery is occluded?</vt:lpstr>
      <vt:lpstr>Post Test 1: Which coronary is occluded?</vt:lpstr>
      <vt:lpstr>Post Test 2:What is this patient’s visually estimated left ventricular function?</vt:lpstr>
      <vt:lpstr>Post Test 2:What is this patient’s visually estimated left ventricular function?</vt:lpstr>
      <vt:lpstr>Post Test 3:What is this patient’s visually estimated left ventricular function?</vt:lpstr>
      <vt:lpstr>Post Test 3:What is this patient’s visually estimated left ventricular function?</vt:lpstr>
      <vt:lpstr>Post Test 4: What Basic TEE views are helpful for Visually estimating EF?</vt:lpstr>
      <vt:lpstr>Post Test 4: What Basic TEE views are helpful for Visually estimating EF?</vt:lpstr>
      <vt:lpstr>Post Test 5: Which of these images has better systolic function? </vt:lpstr>
      <vt:lpstr>Post Test 5: Which of these images has better systolic function?  </vt:lpstr>
      <vt:lpstr>References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LV Function</dc:title>
  <dc:creator>Tawil, Justin</dc:creator>
  <cp:lastModifiedBy>anesgr (Service Account)</cp:lastModifiedBy>
  <cp:revision>93</cp:revision>
  <dcterms:created xsi:type="dcterms:W3CDTF">2018-03-23T19:55:02Z</dcterms:created>
  <dcterms:modified xsi:type="dcterms:W3CDTF">2018-06-07T17:32:47Z</dcterms:modified>
</cp:coreProperties>
</file>