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61" r:id="rId4"/>
    <p:sldId id="262" r:id="rId5"/>
    <p:sldId id="274" r:id="rId6"/>
    <p:sldId id="272" r:id="rId7"/>
    <p:sldId id="275" r:id="rId8"/>
    <p:sldId id="267" r:id="rId9"/>
    <p:sldId id="257" r:id="rId10"/>
    <p:sldId id="258" r:id="rId11"/>
    <p:sldId id="259" r:id="rId12"/>
    <p:sldId id="263" r:id="rId13"/>
    <p:sldId id="266" r:id="rId14"/>
    <p:sldId id="268" r:id="rId15"/>
    <p:sldId id="265" r:id="rId16"/>
    <p:sldId id="271" r:id="rId17"/>
    <p:sldId id="270" r:id="rId18"/>
    <p:sldId id="276" r:id="rId19"/>
    <p:sldId id="277" r:id="rId20"/>
  </p:sldIdLst>
  <p:sldSz cx="9144000" cy="6858000" type="screen4x3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3200"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3200"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3200"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3200"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9999"/>
    <a:srgbClr val="FFFF66"/>
    <a:srgbClr val="006699"/>
    <a:srgbClr val="3366CC"/>
    <a:srgbClr val="FF9966"/>
    <a:srgbClr val="FFCC00"/>
    <a:srgbClr val="003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0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Rectangle 1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868CE7-3E17-5F45-BC39-16C8407DE9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1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AutoShape 1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36575" y="280988"/>
            <a:ext cx="5783263" cy="4337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84" name="Rectangle 1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6738" y="4710113"/>
            <a:ext cx="5722937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BE16A4-FA64-664C-9C89-4D585B5F6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26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25" y="4572000"/>
            <a:ext cx="7781925" cy="1371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514600"/>
            <a:ext cx="7781925" cy="1143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AB9304-22B5-4D42-821A-42B5CB42A44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91" name="Picture 19" descr="V:\Exchange\Graszer, Fred\1-14-2002\New logos for PPT\MC-G214 150.tif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437313"/>
            <a:ext cx="1050925" cy="265112"/>
          </a:xfrm>
          <a:prstGeom prst="rect">
            <a:avLst/>
          </a:prstGeom>
          <a:noFill/>
          <a:ln>
            <a:noFill/>
          </a:ln>
          <a:effectLst>
            <a:outerShdw blurRad="63500" dist="22" dir="12821404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FE11D-985C-D143-8F67-F728716C44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6097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1450" y="458788"/>
            <a:ext cx="1946275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458788"/>
            <a:ext cx="5686425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3BEEE-E138-C340-8394-C5457848BB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9325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3063E-608B-5547-A063-08A5DB3332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26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76832-1AD1-064C-8AF1-2BEB02D7F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9075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36725"/>
            <a:ext cx="3814763" cy="466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736725"/>
            <a:ext cx="3814762" cy="466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55A40-CBBC-E445-836B-E8D3FD2A50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0948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4E61E-BE83-554D-BD05-BF4CD1A2DA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0480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70C2-4E13-C942-A61B-113B7DA709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1929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76338-AE61-1849-9752-014BB7DA74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741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86185-D3B0-7049-AD2D-729353F20B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0378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C3B25-1C37-094F-84C6-AF70F63655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592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36725"/>
            <a:ext cx="7781925" cy="466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458788"/>
            <a:ext cx="77819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2088" y="6553200"/>
            <a:ext cx="14620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folHlink"/>
                </a:solidFill>
              </a:defRPr>
            </a:lvl1pPr>
          </a:lstStyle>
          <a:p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folHlink"/>
                </a:solidFill>
              </a:defRPr>
            </a:lvl1pPr>
          </a:lstStyle>
          <a:p>
            <a:endParaRPr lang="en-US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</a:defRPr>
            </a:lvl1pPr>
          </a:lstStyle>
          <a:p>
            <a:fld id="{F95CFBC2-E46C-8046-9172-A68664381DE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2" name="Picture 18" descr="V:\Exchange\Graszer, Fred\1-14-2002\New logos for PPT\MC-G214 150.tif"/>
          <p:cNvPicPr>
            <a:picLocks noChangeAspect="1" noChangeArrowheads="1"/>
          </p:cNvPicPr>
          <p:nvPr/>
        </p:nvPicPr>
        <p:blipFill>
          <a:blip r:embed="rId1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437313"/>
            <a:ext cx="1050925" cy="265112"/>
          </a:xfrm>
          <a:prstGeom prst="rect">
            <a:avLst/>
          </a:prstGeom>
          <a:noFill/>
          <a:ln>
            <a:noFill/>
          </a:ln>
          <a:effectLst>
            <a:outerShdw blurRad="63500" dist="22" dir="12821404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292100" indent="-2921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60425" indent="-29368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311275" indent="-2825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773238" indent="-2825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225675" indent="-28416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682875" indent="-28416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140075" indent="-28416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597275" indent="-28416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054475" indent="-28416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81925" cy="1143000"/>
          </a:xfrm>
        </p:spPr>
        <p:txBody>
          <a:bodyPr/>
          <a:lstStyle/>
          <a:p>
            <a:r>
              <a:rPr lang="en-US" dirty="0" smtClean="0"/>
              <a:t>CON: We Should Routinely Use TEE in Liver Transplants</a:t>
            </a:r>
            <a:endParaRPr lang="en-US" dirty="0"/>
          </a:p>
        </p:txBody>
      </p:sp>
      <p:sp>
        <p:nvSpPr>
          <p:cNvPr id="143363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10000"/>
            <a:ext cx="7781925" cy="1752600"/>
          </a:xfrm>
        </p:spPr>
        <p:txBody>
          <a:bodyPr/>
          <a:lstStyle/>
          <a:p>
            <a:r>
              <a:rPr lang="en-US" sz="2400" dirty="0" smtClean="0"/>
              <a:t>Ryan Chadha MD</a:t>
            </a:r>
          </a:p>
          <a:p>
            <a:r>
              <a:rPr lang="en-US" sz="2400" dirty="0" smtClean="0"/>
              <a:t>Mayo Clinic Florida</a:t>
            </a:r>
          </a:p>
          <a:p>
            <a:r>
              <a:rPr lang="en-US" sz="2400" dirty="0" smtClean="0"/>
              <a:t>May 1, 2018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"/>
            <a:ext cx="6762974" cy="62484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>
            <a:off x="152400" y="5181600"/>
            <a:ext cx="1066800" cy="45719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0276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57200"/>
            <a:ext cx="699943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52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7418637" cy="4259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51054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Intraoperative TEE Use: 15%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570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36" y="152400"/>
            <a:ext cx="9144000" cy="236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743200"/>
            <a:ext cx="792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- Several views are </a:t>
            </a:r>
            <a:r>
              <a:rPr lang="en-US" sz="2200" dirty="0" smtClean="0"/>
              <a:t>hard </a:t>
            </a:r>
            <a:r>
              <a:rPr lang="en-US" sz="2200" dirty="0" smtClean="0"/>
              <a:t>to obtain like the </a:t>
            </a:r>
            <a:r>
              <a:rPr lang="en-US" sz="2200" dirty="0" err="1" smtClean="0"/>
              <a:t>transgastric</a:t>
            </a:r>
            <a:r>
              <a:rPr lang="en-US" sz="2200" dirty="0" smtClean="0"/>
              <a:t> view.</a:t>
            </a:r>
          </a:p>
          <a:p>
            <a:r>
              <a:rPr lang="en-US" sz="2200" dirty="0" smtClean="0"/>
              <a:t>-”Single view” monitoring for RMWA and LVSF may not be available, requiring frequent probe manipulation</a:t>
            </a:r>
          </a:p>
          <a:p>
            <a:r>
              <a:rPr lang="en-US" sz="2200" dirty="0" smtClean="0"/>
              <a:t>-Because TEE provides direct visualization of cardiac performance, contractility and volume status frequently are “eyeballed” rather than measured. </a:t>
            </a:r>
          </a:p>
          <a:p>
            <a:r>
              <a:rPr lang="en-US" sz="2200" dirty="0" smtClean="0"/>
              <a:t>-TEE should be considered complementary to other monitoring devices.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464091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47800"/>
            <a:ext cx="4356100" cy="435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4572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Cost?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35814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</a:t>
            </a:r>
            <a:r>
              <a:rPr lang="en-US" dirty="0" smtClean="0"/>
              <a:t>446,760, not including probe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16002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EPIQ 7C Ultrasound System</a:t>
            </a:r>
          </a:p>
        </p:txBody>
      </p:sp>
    </p:spTree>
    <p:extLst>
      <p:ext uri="{BB962C8B-B14F-4D97-AF65-F5344CB8AC3E}">
        <p14:creationId xmlns:p14="http://schemas.microsoft.com/office/powerpoint/2010/main" val="4621802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8788"/>
            <a:ext cx="7781925" cy="684212"/>
          </a:xfrm>
        </p:spPr>
        <p:txBody>
          <a:bodyPr/>
          <a:lstStyle/>
          <a:p>
            <a:r>
              <a:rPr lang="en-US" dirty="0" smtClean="0"/>
              <a:t>OLT in the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81925" cy="3673475"/>
          </a:xfrm>
        </p:spPr>
        <p:txBody>
          <a:bodyPr/>
          <a:lstStyle/>
          <a:p>
            <a:r>
              <a:rPr lang="en-US" dirty="0" smtClean="0"/>
              <a:t>As per UNOS database:</a:t>
            </a:r>
          </a:p>
          <a:p>
            <a:pPr lvl="1"/>
            <a:r>
              <a:rPr lang="en-US" dirty="0" smtClean="0"/>
              <a:t>117 Adult </a:t>
            </a:r>
            <a:r>
              <a:rPr lang="en-US" dirty="0"/>
              <a:t>l</a:t>
            </a:r>
            <a:r>
              <a:rPr lang="en-US" dirty="0" smtClean="0"/>
              <a:t>iver transplant </a:t>
            </a:r>
            <a:r>
              <a:rPr lang="en-US" dirty="0"/>
              <a:t>p</a:t>
            </a:r>
            <a:r>
              <a:rPr lang="en-US" dirty="0" smtClean="0"/>
              <a:t>rograms in the country.</a:t>
            </a:r>
          </a:p>
          <a:p>
            <a:pPr lvl="1"/>
            <a:r>
              <a:rPr lang="en-US" dirty="0" smtClean="0"/>
              <a:t>30 did &gt; 100 OLTs in 2017 (~50% of the total transplant in the USA).</a:t>
            </a:r>
          </a:p>
          <a:p>
            <a:pPr lvl="1"/>
            <a:r>
              <a:rPr lang="en-US" dirty="0" smtClean="0"/>
              <a:t>35 did 50 – 100 OLTs in 2017.</a:t>
            </a:r>
          </a:p>
          <a:p>
            <a:pPr lvl="1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52 did &lt; 50 OLTs.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383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8788"/>
            <a:ext cx="7781925" cy="760412"/>
          </a:xfrm>
        </p:spPr>
        <p:txBody>
          <a:bodyPr/>
          <a:lstStyle/>
          <a:p>
            <a:r>
              <a:rPr lang="en-US" dirty="0"/>
              <a:t>Is TEE alone the answer?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81925" cy="4359275"/>
          </a:xfrm>
        </p:spPr>
        <p:txBody>
          <a:bodyPr/>
          <a:lstStyle/>
          <a:p>
            <a:r>
              <a:rPr lang="en-US" dirty="0" smtClean="0"/>
              <a:t>Or rather is it the TEE in the hands of an experienced operator as part of a dedicated liver transplant anesthesia team that can effect outcomes?</a:t>
            </a:r>
          </a:p>
          <a:p>
            <a:r>
              <a:rPr lang="en-US" dirty="0" smtClean="0"/>
              <a:t>Routine use of TEE by a liver transplant anesthesiologist may have an impact in the future.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948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81925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81925" cy="5410200"/>
          </a:xfrm>
        </p:spPr>
        <p:txBody>
          <a:bodyPr/>
          <a:lstStyle/>
          <a:p>
            <a:r>
              <a:rPr lang="en-US" sz="2400" dirty="0" smtClean="0"/>
              <a:t>TEE is an extremely valuable monitor for the anesthesiologist in the liver transplantation procedure.</a:t>
            </a:r>
          </a:p>
          <a:p>
            <a:r>
              <a:rPr lang="en-US" sz="2400" dirty="0" smtClean="0"/>
              <a:t>It is safe and is becoming easier to become competent in. </a:t>
            </a:r>
            <a:r>
              <a:rPr lang="en-US" sz="2400" dirty="0"/>
              <a:t>All liver transplant anesthesiologists should attempt to attain PTE Basic certification. </a:t>
            </a:r>
            <a:endParaRPr lang="en-US" sz="2400" dirty="0" smtClean="0"/>
          </a:p>
          <a:p>
            <a:r>
              <a:rPr lang="en-US" sz="2400" dirty="0"/>
              <a:t>I</a:t>
            </a:r>
            <a:r>
              <a:rPr lang="en-US" sz="2400" dirty="0" smtClean="0"/>
              <a:t>n emergency situations of unexplained hypotension, hypoxemia, or arrhythmia, it should be inserted to help guide management. It should be readily available for all OLT cases. </a:t>
            </a:r>
          </a:p>
          <a:p>
            <a:r>
              <a:rPr lang="en-US" sz="2400" dirty="0" smtClean="0"/>
              <a:t>Patients with known </a:t>
            </a:r>
            <a:r>
              <a:rPr lang="en-US" sz="2400" dirty="0" err="1" smtClean="0"/>
              <a:t>portopulmonary</a:t>
            </a:r>
            <a:r>
              <a:rPr lang="en-US" sz="2400" dirty="0" smtClean="0"/>
              <a:t> HTN, HOCM/IHSS, or </a:t>
            </a:r>
            <a:r>
              <a:rPr lang="en-US" sz="2400" dirty="0" err="1" smtClean="0"/>
              <a:t>valvular</a:t>
            </a:r>
            <a:r>
              <a:rPr lang="en-US" sz="2400" dirty="0" smtClean="0"/>
              <a:t> disease should be considered </a:t>
            </a:r>
            <a:r>
              <a:rPr lang="en-US" sz="2400" smtClean="0"/>
              <a:t>for intraoperative TEE.</a:t>
            </a:r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21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8788"/>
            <a:ext cx="7781925" cy="91281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81925" cy="4953000"/>
          </a:xfrm>
        </p:spPr>
        <p:txBody>
          <a:bodyPr/>
          <a:lstStyle/>
          <a:p>
            <a:r>
              <a:rPr lang="en-US" sz="2800" dirty="0"/>
              <a:t>Routine use during OLT is hard to support at this time. </a:t>
            </a:r>
          </a:p>
          <a:p>
            <a:pPr lvl="1"/>
            <a:r>
              <a:rPr lang="en-US" sz="2800" dirty="0"/>
              <a:t>It has a lack of proven mortality benefit. Further studies are needed.</a:t>
            </a:r>
          </a:p>
          <a:p>
            <a:pPr lvl="1"/>
            <a:r>
              <a:rPr lang="en-US" sz="2800" dirty="0"/>
              <a:t>Due to the nature of the liver transplant procedure, several views are difficult to acquire and there is some degree of subjectivity if </a:t>
            </a:r>
            <a:r>
              <a:rPr lang="en-US" sz="2800" dirty="0" smtClean="0"/>
              <a:t>actual measurements </a:t>
            </a:r>
            <a:r>
              <a:rPr lang="en-US" sz="2800" dirty="0"/>
              <a:t>are not </a:t>
            </a:r>
            <a:r>
              <a:rPr lang="en-US" sz="2800" dirty="0" smtClean="0"/>
              <a:t>performed.</a:t>
            </a:r>
            <a:endParaRPr lang="en-US" sz="2800" dirty="0"/>
          </a:p>
          <a:p>
            <a:pPr lvl="1"/>
            <a:r>
              <a:rPr lang="en-US" sz="2800" dirty="0"/>
              <a:t>The cost is significant of TEE, which may be cost-prohibitive to smaller centers.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169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81925" cy="1371600"/>
          </a:xfrm>
        </p:spPr>
        <p:txBody>
          <a:bodyPr/>
          <a:lstStyle/>
          <a:p>
            <a:r>
              <a:rPr lang="en-US" dirty="0" smtClean="0"/>
              <a:t>Questions? </a:t>
            </a:r>
            <a:r>
              <a:rPr lang="en-US" dirty="0" err="1"/>
              <a:t>c</a:t>
            </a:r>
            <a:r>
              <a:rPr lang="en-US" dirty="0" err="1" smtClean="0"/>
              <a:t>hadha.ryan@mayo.edu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5879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819400"/>
            <a:ext cx="7772400" cy="9017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accent6"/>
                </a:solidFill>
              </a:rPr>
              <a:t>Why not use it? </a:t>
            </a:r>
          </a:p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(The old arguments)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070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Concerns?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276600"/>
            <a:ext cx="8549434" cy="3104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295400"/>
            <a:ext cx="5067300" cy="159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787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81925" cy="762000"/>
          </a:xfrm>
        </p:spPr>
        <p:txBody>
          <a:bodyPr/>
          <a:lstStyle/>
          <a:p>
            <a:r>
              <a:rPr lang="en-US" dirty="0" smtClean="0"/>
              <a:t>Training?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2895600" cy="2841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733800"/>
            <a:ext cx="7822307" cy="2694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761999"/>
            <a:ext cx="5181600" cy="273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074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title"/>
          </p:nvPr>
        </p:nvSpPr>
        <p:spPr>
          <a:xfrm>
            <a:off x="685800" y="2514600"/>
            <a:ext cx="7772400" cy="1362075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accent6"/>
                </a:solidFill>
              </a:rPr>
              <a:t>SO THEN WE SHOULD USE IT </a:t>
            </a:r>
            <a:r>
              <a:rPr lang="en-US" sz="3600" dirty="0" err="1" smtClean="0">
                <a:solidFill>
                  <a:schemeClr val="accent6"/>
                </a:solidFill>
              </a:rPr>
              <a:t>ROUTINEly</a:t>
            </a:r>
            <a:r>
              <a:rPr lang="en-US" sz="3600" dirty="0" smtClean="0">
                <a:solidFill>
                  <a:schemeClr val="accent6"/>
                </a:solidFill>
              </a:rPr>
              <a:t>?</a:t>
            </a:r>
            <a:endParaRPr lang="en-US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403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81925" cy="5029200"/>
          </a:xfrm>
        </p:spPr>
        <p:txBody>
          <a:bodyPr/>
          <a:lstStyle/>
          <a:p>
            <a:r>
              <a:rPr lang="en-US" sz="2400" dirty="0" smtClean="0"/>
              <a:t>The 2010 Updated Practice Guidelines for Perioperative </a:t>
            </a:r>
            <a:r>
              <a:rPr lang="en-US" sz="2400" dirty="0" err="1" smtClean="0"/>
              <a:t>Transesophageal</a:t>
            </a:r>
            <a:r>
              <a:rPr lang="en-US" sz="2400" dirty="0" smtClean="0"/>
              <a:t> Echocardiography by ASA/SCA published survey results regarding TEE in OLT </a:t>
            </a:r>
          </a:p>
          <a:p>
            <a:pPr lvl="1"/>
            <a:r>
              <a:rPr lang="en-US" sz="2400" dirty="0" smtClean="0"/>
              <a:t>53.7% of expert consultants (n = 55) and 46 % (n = 779) of ASA members agreed that TEE should be used as a routine monitor in OLT. </a:t>
            </a:r>
          </a:p>
          <a:p>
            <a:pPr lvl="1"/>
            <a:r>
              <a:rPr lang="en-US" sz="2400" dirty="0" smtClean="0"/>
              <a:t>Asked consultants if these guidelines would change their practice in liver transplant, 0% (n = 14 total) answered yes. </a:t>
            </a:r>
          </a:p>
          <a:p>
            <a:r>
              <a:rPr lang="en-US" sz="2400" dirty="0" smtClean="0"/>
              <a:t>2010: European Association of Echocardiography -&gt; “TEE may be recommended for monitoring cardiac performance and evaluating cardiac chamber volume and performance”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Societal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700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TEE affect outcomes?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81925" cy="4662488"/>
          </a:xfrm>
        </p:spPr>
        <p:txBody>
          <a:bodyPr/>
          <a:lstStyle/>
          <a:p>
            <a:r>
              <a:rPr lang="en-US" dirty="0" smtClean="0"/>
              <a:t>A significant portion of the literature regarding TEE in OLT is case report driven.</a:t>
            </a:r>
          </a:p>
          <a:p>
            <a:r>
              <a:rPr lang="en-US" dirty="0" smtClean="0"/>
              <a:t>TEE has been successful in emergently identifying a number of pathologies </a:t>
            </a:r>
            <a:r>
              <a:rPr lang="en-US" dirty="0" err="1" smtClean="0"/>
              <a:t>intraoperatively</a:t>
            </a:r>
            <a:r>
              <a:rPr lang="en-US" dirty="0" smtClean="0"/>
              <a:t> including:</a:t>
            </a:r>
          </a:p>
          <a:p>
            <a:pPr lvl="1"/>
            <a:r>
              <a:rPr lang="en-US" dirty="0" smtClean="0"/>
              <a:t>Biventricular failure, LVOTO, SAM, ICT, vascular occlusions, paradoxical air.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44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"/>
            <a:ext cx="8458200" cy="160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1828800"/>
            <a:ext cx="7391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-100 patients done using the bi-</a:t>
            </a:r>
            <a:r>
              <a:rPr lang="en-US" sz="2000" dirty="0" err="1" smtClean="0"/>
              <a:t>caval</a:t>
            </a:r>
            <a:r>
              <a:rPr lang="en-US" sz="2000" dirty="0" smtClean="0"/>
              <a:t> technique. </a:t>
            </a:r>
          </a:p>
          <a:p>
            <a:endParaRPr lang="en-US" sz="2000" dirty="0" smtClean="0"/>
          </a:p>
          <a:p>
            <a:r>
              <a:rPr lang="en-US" sz="2000" dirty="0" smtClean="0"/>
              <a:t>-TEE performed by qualified anesthesiologist. (Fellowship trained)</a:t>
            </a:r>
          </a:p>
          <a:p>
            <a:endParaRPr lang="en-US" sz="2000" dirty="0" smtClean="0"/>
          </a:p>
          <a:p>
            <a:r>
              <a:rPr lang="en-US" sz="2000" dirty="0" smtClean="0"/>
              <a:t>-Identified abnormal TEE findings in the three phases of OLT (dissection, </a:t>
            </a:r>
            <a:r>
              <a:rPr lang="en-US" sz="2000" dirty="0" err="1" smtClean="0"/>
              <a:t>anhepatic</a:t>
            </a:r>
            <a:r>
              <a:rPr lang="en-US" sz="2000" dirty="0" smtClean="0"/>
              <a:t> phase, and reperfusion phase)</a:t>
            </a:r>
          </a:p>
          <a:p>
            <a:endParaRPr lang="en-US" sz="2000" dirty="0" smtClean="0"/>
          </a:p>
          <a:p>
            <a:r>
              <a:rPr lang="en-US" sz="2000" dirty="0" smtClean="0"/>
              <a:t>-Biventricular dysfunction and </a:t>
            </a:r>
            <a:r>
              <a:rPr lang="en-US" sz="2000" dirty="0" err="1" smtClean="0"/>
              <a:t>intracardiac</a:t>
            </a:r>
            <a:r>
              <a:rPr lang="en-US" sz="2000" dirty="0" smtClean="0"/>
              <a:t> thrombosis during only the reperfusion phase was found to be significantly associated with a major adverse cardiac event at 30 days and 1 year.  </a:t>
            </a:r>
          </a:p>
          <a:p>
            <a:endParaRPr lang="en-US" sz="2000" dirty="0"/>
          </a:p>
          <a:p>
            <a:r>
              <a:rPr lang="en-US" sz="2000" i="1" dirty="0" smtClean="0"/>
              <a:t>-So should we just insert TEE as needed during reperfusion if </a:t>
            </a:r>
            <a:r>
              <a:rPr lang="en-US" sz="2000" i="1" dirty="0" smtClean="0"/>
              <a:t>there are unexpected </a:t>
            </a:r>
            <a:r>
              <a:rPr lang="en-US" sz="2000" i="1" dirty="0" smtClean="0"/>
              <a:t>hemodynamic disturbances?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27984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"/>
            <a:ext cx="5943600" cy="25153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124200"/>
            <a:ext cx="59690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53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-texturedblue">
  <a:themeElements>
    <a:clrScheme name="">
      <a:dk1>
        <a:srgbClr val="000000"/>
      </a:dk1>
      <a:lt1>
        <a:srgbClr val="FFFFFF"/>
      </a:lt1>
      <a:dk2>
        <a:srgbClr val="003366"/>
      </a:dk2>
      <a:lt2>
        <a:srgbClr val="FFFF66"/>
      </a:lt2>
      <a:accent1>
        <a:srgbClr val="FF9966"/>
      </a:accent1>
      <a:accent2>
        <a:srgbClr val="FFFF66"/>
      </a:accent2>
      <a:accent3>
        <a:srgbClr val="AAADB8"/>
      </a:accent3>
      <a:accent4>
        <a:srgbClr val="DADADA"/>
      </a:accent4>
      <a:accent5>
        <a:srgbClr val="FFCAB8"/>
      </a:accent5>
      <a:accent6>
        <a:srgbClr val="E7E75C"/>
      </a:accent6>
      <a:hlink>
        <a:srgbClr val="00CC66"/>
      </a:hlink>
      <a:folHlink>
        <a:srgbClr val="99CCFF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pp-texturedblue.ppt</Template>
  <TotalTime>4376</TotalTime>
  <Words>646</Words>
  <Application>Microsoft Macintosh PowerPoint</Application>
  <PresentationFormat>On-screen Show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pp-texturedblue</vt:lpstr>
      <vt:lpstr>CON: We Should Routinely Use TEE in Liver Transplants</vt:lpstr>
      <vt:lpstr>PowerPoint Presentation</vt:lpstr>
      <vt:lpstr>Safety Concerns?</vt:lpstr>
      <vt:lpstr>Training?</vt:lpstr>
      <vt:lpstr>SO THEN WE SHOULD USE IT ROUTINEly?</vt:lpstr>
      <vt:lpstr>Societal Recommendations</vt:lpstr>
      <vt:lpstr>Does TEE affect outcomes?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OLT in the USA</vt:lpstr>
      <vt:lpstr>Is TEE alone the answer? </vt:lpstr>
      <vt:lpstr>Summary</vt:lpstr>
      <vt:lpstr>Summary</vt:lpstr>
      <vt:lpstr>Thanks!</vt:lpstr>
    </vt:vector>
  </TitlesOfParts>
  <Company>Mayo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Title/drp–author:  WT/BK–Last, A Sub/drp–Job#:  YW8/BK–CPxxxxxx</dc:title>
  <dc:creator>JMC03</dc:creator>
  <cp:lastModifiedBy>Chadha , Ryan M., M.D.</cp:lastModifiedBy>
  <cp:revision>163</cp:revision>
  <dcterms:created xsi:type="dcterms:W3CDTF">2000-03-29T15:21:00Z</dcterms:created>
  <dcterms:modified xsi:type="dcterms:W3CDTF">2018-05-01T17:05:24Z</dcterms:modified>
</cp:coreProperties>
</file>