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62" r:id="rId4"/>
    <p:sldId id="264" r:id="rId5"/>
    <p:sldId id="265" r:id="rId6"/>
    <p:sldId id="266" r:id="rId7"/>
    <p:sldId id="258" r:id="rId8"/>
    <p:sldId id="259" r:id="rId9"/>
    <p:sldId id="260" r:id="rId10"/>
    <p:sldId id="267" r:id="rId11"/>
    <p:sldId id="268" r:id="rId12"/>
    <p:sldId id="261" r:id="rId13"/>
    <p:sldId id="288" r:id="rId14"/>
    <p:sldId id="289" r:id="rId15"/>
    <p:sldId id="287" r:id="rId16"/>
    <p:sldId id="290" r:id="rId17"/>
    <p:sldId id="291" r:id="rId18"/>
    <p:sldId id="271" r:id="rId19"/>
    <p:sldId id="292" r:id="rId20"/>
    <p:sldId id="294" r:id="rId21"/>
    <p:sldId id="272" r:id="rId22"/>
    <p:sldId id="273" r:id="rId23"/>
    <p:sldId id="295" r:id="rId24"/>
    <p:sldId id="274" r:id="rId25"/>
    <p:sldId id="296" r:id="rId26"/>
    <p:sldId id="275" r:id="rId27"/>
    <p:sldId id="297" r:id="rId28"/>
    <p:sldId id="298" r:id="rId29"/>
    <p:sldId id="299" r:id="rId30"/>
    <p:sldId id="300" r:id="rId31"/>
    <p:sldId id="301" r:id="rId32"/>
    <p:sldId id="302" r:id="rId33"/>
    <p:sldId id="278" r:id="rId34"/>
    <p:sldId id="303" r:id="rId35"/>
    <p:sldId id="281" r:id="rId36"/>
    <p:sldId id="283" r:id="rId37"/>
    <p:sldId id="306" r:id="rId38"/>
    <p:sldId id="284" r:id="rId39"/>
    <p:sldId id="351" r:id="rId40"/>
    <p:sldId id="353" r:id="rId41"/>
    <p:sldId id="352" r:id="rId42"/>
    <p:sldId id="354" r:id="rId43"/>
    <p:sldId id="356" r:id="rId44"/>
    <p:sldId id="357" r:id="rId45"/>
    <p:sldId id="358" r:id="rId46"/>
    <p:sldId id="360" r:id="rId47"/>
    <p:sldId id="366" r:id="rId48"/>
    <p:sldId id="361" r:id="rId49"/>
    <p:sldId id="367" r:id="rId50"/>
    <p:sldId id="362" r:id="rId51"/>
    <p:sldId id="363" r:id="rId52"/>
    <p:sldId id="364" r:id="rId53"/>
    <p:sldId id="365" r:id="rId54"/>
    <p:sldId id="359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38" autoAdjust="0"/>
    <p:restoredTop sz="94660"/>
  </p:normalViewPr>
  <p:slideViewPr>
    <p:cSldViewPr snapToGrid="0">
      <p:cViewPr varScale="1">
        <p:scale>
          <a:sx n="87" d="100"/>
          <a:sy n="87" d="100"/>
        </p:scale>
        <p:origin x="64" y="5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C8351B-6613-C241-A5D9-A337A6A7CCBD}" type="doc">
      <dgm:prSet loTypeId="urn:microsoft.com/office/officeart/2005/8/layout/arrow5" loCatId="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70CCFE0-E74E-5C49-BF1B-BD7F7004AEAD}">
      <dgm:prSet/>
      <dgm:spPr/>
      <dgm:t>
        <a:bodyPr/>
        <a:lstStyle/>
        <a:p>
          <a:pPr rtl="0"/>
          <a:r>
            <a:rPr lang="en-US" smtClean="0"/>
            <a:t>Know your patient</a:t>
          </a:r>
          <a:endParaRPr lang="en-US"/>
        </a:p>
      </dgm:t>
    </dgm:pt>
    <dgm:pt modelId="{9576B1B1-3AEB-7C49-8C0A-F3BCFCB1E32A}" type="parTrans" cxnId="{7AEE15E4-3439-B34D-ADDA-1F57D5BDE87D}">
      <dgm:prSet/>
      <dgm:spPr/>
      <dgm:t>
        <a:bodyPr/>
        <a:lstStyle/>
        <a:p>
          <a:endParaRPr lang="en-US"/>
        </a:p>
      </dgm:t>
    </dgm:pt>
    <dgm:pt modelId="{261E4244-F778-1344-B765-EC881DC89604}" type="sibTrans" cxnId="{7AEE15E4-3439-B34D-ADDA-1F57D5BDE87D}">
      <dgm:prSet/>
      <dgm:spPr/>
      <dgm:t>
        <a:bodyPr/>
        <a:lstStyle/>
        <a:p>
          <a:endParaRPr lang="en-US"/>
        </a:p>
      </dgm:t>
    </dgm:pt>
    <dgm:pt modelId="{34A92199-2ED7-904B-9D0E-B8DB4A14945E}">
      <dgm:prSet/>
      <dgm:spPr/>
      <dgm:t>
        <a:bodyPr/>
        <a:lstStyle/>
        <a:p>
          <a:pPr rtl="0"/>
          <a:r>
            <a:rPr lang="en-US" smtClean="0"/>
            <a:t>Know your equipment</a:t>
          </a:r>
          <a:endParaRPr lang="en-US"/>
        </a:p>
      </dgm:t>
    </dgm:pt>
    <dgm:pt modelId="{588BB9D6-6061-F344-81F5-1BE7DFD0C01A}" type="parTrans" cxnId="{FDE833E6-A266-1047-8F64-A692E5BFBD93}">
      <dgm:prSet/>
      <dgm:spPr/>
      <dgm:t>
        <a:bodyPr/>
        <a:lstStyle/>
        <a:p>
          <a:endParaRPr lang="en-US"/>
        </a:p>
      </dgm:t>
    </dgm:pt>
    <dgm:pt modelId="{9704A11D-06A5-484D-A1B3-F345937B23D0}" type="sibTrans" cxnId="{FDE833E6-A266-1047-8F64-A692E5BFBD93}">
      <dgm:prSet/>
      <dgm:spPr/>
      <dgm:t>
        <a:bodyPr/>
        <a:lstStyle/>
        <a:p>
          <a:endParaRPr lang="en-US"/>
        </a:p>
      </dgm:t>
    </dgm:pt>
    <dgm:pt modelId="{8D76EFAF-8221-CD4E-92B2-2B4CA9849790}" type="pres">
      <dgm:prSet presAssocID="{D0C8351B-6613-C241-A5D9-A337A6A7CCB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4F16AC6-11E2-D940-8703-F0611150E2E6}" type="pres">
      <dgm:prSet presAssocID="{670CCFE0-E74E-5C49-BF1B-BD7F7004AEAD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E72300-F9E6-9348-ABD4-48FC30044D71}" type="pres">
      <dgm:prSet presAssocID="{34A92199-2ED7-904B-9D0E-B8DB4A14945E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AEE15E4-3439-B34D-ADDA-1F57D5BDE87D}" srcId="{D0C8351B-6613-C241-A5D9-A337A6A7CCBD}" destId="{670CCFE0-E74E-5C49-BF1B-BD7F7004AEAD}" srcOrd="0" destOrd="0" parTransId="{9576B1B1-3AEB-7C49-8C0A-F3BCFCB1E32A}" sibTransId="{261E4244-F778-1344-B765-EC881DC89604}"/>
    <dgm:cxn modelId="{38DC246D-FDDF-42AB-84DD-9BBA936E5D60}" type="presOf" srcId="{D0C8351B-6613-C241-A5D9-A337A6A7CCBD}" destId="{8D76EFAF-8221-CD4E-92B2-2B4CA9849790}" srcOrd="0" destOrd="0" presId="urn:microsoft.com/office/officeart/2005/8/layout/arrow5"/>
    <dgm:cxn modelId="{FDE833E6-A266-1047-8F64-A692E5BFBD93}" srcId="{D0C8351B-6613-C241-A5D9-A337A6A7CCBD}" destId="{34A92199-2ED7-904B-9D0E-B8DB4A14945E}" srcOrd="1" destOrd="0" parTransId="{588BB9D6-6061-F344-81F5-1BE7DFD0C01A}" sibTransId="{9704A11D-06A5-484D-A1B3-F345937B23D0}"/>
    <dgm:cxn modelId="{05152424-50F2-4692-A521-EBC52A2FEF13}" type="presOf" srcId="{670CCFE0-E74E-5C49-BF1B-BD7F7004AEAD}" destId="{24F16AC6-11E2-D940-8703-F0611150E2E6}" srcOrd="0" destOrd="0" presId="urn:microsoft.com/office/officeart/2005/8/layout/arrow5"/>
    <dgm:cxn modelId="{B612D3D7-D63B-4A08-8635-761F37652AD1}" type="presOf" srcId="{34A92199-2ED7-904B-9D0E-B8DB4A14945E}" destId="{5DE72300-F9E6-9348-ABD4-48FC30044D71}" srcOrd="0" destOrd="0" presId="urn:microsoft.com/office/officeart/2005/8/layout/arrow5"/>
    <dgm:cxn modelId="{FF756758-17BA-481B-924E-1F19AB8992BA}" type="presParOf" srcId="{8D76EFAF-8221-CD4E-92B2-2B4CA9849790}" destId="{24F16AC6-11E2-D940-8703-F0611150E2E6}" srcOrd="0" destOrd="0" presId="urn:microsoft.com/office/officeart/2005/8/layout/arrow5"/>
    <dgm:cxn modelId="{6CAEA374-4F3A-4E57-BDF7-5F1532490258}" type="presParOf" srcId="{8D76EFAF-8221-CD4E-92B2-2B4CA9849790}" destId="{5DE72300-F9E6-9348-ABD4-48FC30044D71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F16AC6-11E2-D940-8703-F0611150E2E6}">
      <dsp:nvSpPr>
        <dsp:cNvPr id="0" name=""/>
        <dsp:cNvSpPr/>
      </dsp:nvSpPr>
      <dsp:spPr>
        <a:xfrm rot="16200000">
          <a:off x="645" y="235057"/>
          <a:ext cx="3674847" cy="3674847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8704" tIns="298704" rIns="298704" bIns="298704" numCol="1" spcCol="1270" anchor="ctr" anchorCtr="0">
          <a:noAutofit/>
        </a:bodyPr>
        <a:lstStyle/>
        <a:p>
          <a:pPr lvl="0" algn="ctr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smtClean="0"/>
            <a:t>Know your patient</a:t>
          </a:r>
          <a:endParaRPr lang="en-US" sz="4200" kern="1200"/>
        </a:p>
      </dsp:txBody>
      <dsp:txXfrm rot="5400000">
        <a:off x="645" y="1153769"/>
        <a:ext cx="3031749" cy="1837423"/>
      </dsp:txXfrm>
    </dsp:sp>
    <dsp:sp modelId="{5DE72300-F9E6-9348-ABD4-48FC30044D71}">
      <dsp:nvSpPr>
        <dsp:cNvPr id="0" name=""/>
        <dsp:cNvSpPr/>
      </dsp:nvSpPr>
      <dsp:spPr>
        <a:xfrm rot="5400000">
          <a:off x="3880820" y="235057"/>
          <a:ext cx="3674847" cy="3674847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8704" tIns="298704" rIns="298704" bIns="298704" numCol="1" spcCol="1270" anchor="ctr" anchorCtr="0">
          <a:noAutofit/>
        </a:bodyPr>
        <a:lstStyle/>
        <a:p>
          <a:pPr lvl="0" algn="ctr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smtClean="0"/>
            <a:t>Know your equipment</a:t>
          </a:r>
          <a:endParaRPr lang="en-US" sz="4200" kern="1200"/>
        </a:p>
      </dsp:txBody>
      <dsp:txXfrm rot="-5400000">
        <a:off x="4523918" y="1153769"/>
        <a:ext cx="3031749" cy="18374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6B35-E694-4987-8D15-F9AC7C2169FD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53F3-2412-4EE4-9FD0-D7A6EADE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29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6B35-E694-4987-8D15-F9AC7C2169FD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53F3-2412-4EE4-9FD0-D7A6EADE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69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6B35-E694-4987-8D15-F9AC7C2169FD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53F3-2412-4EE4-9FD0-D7A6EADE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5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4690" y="1985963"/>
            <a:ext cx="10092209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664690" y="4164965"/>
            <a:ext cx="10092209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074400" y="242235"/>
            <a:ext cx="738717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25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6B35-E694-4987-8D15-F9AC7C2169FD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53F3-2412-4EE4-9FD0-D7A6EADE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51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6B35-E694-4987-8D15-F9AC7C2169FD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53F3-2412-4EE4-9FD0-D7A6EADE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88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6B35-E694-4987-8D15-F9AC7C2169FD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53F3-2412-4EE4-9FD0-D7A6EADE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486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6B35-E694-4987-8D15-F9AC7C2169FD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53F3-2412-4EE4-9FD0-D7A6EADE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19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6B35-E694-4987-8D15-F9AC7C2169FD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53F3-2412-4EE4-9FD0-D7A6EADE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832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6B35-E694-4987-8D15-F9AC7C2169FD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53F3-2412-4EE4-9FD0-D7A6EADE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55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6B35-E694-4987-8D15-F9AC7C2169FD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53F3-2412-4EE4-9FD0-D7A6EADE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787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6B35-E694-4987-8D15-F9AC7C2169FD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53F3-2412-4EE4-9FD0-D7A6EADE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14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C6B35-E694-4987-8D15-F9AC7C2169FD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153F3-2412-4EE4-9FD0-D7A6EADE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673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ov"/><Relationship Id="rId1" Type="http://schemas.microsoft.com/office/2007/relationships/media" Target="../media/media9.mov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830" y="410125"/>
            <a:ext cx="12086170" cy="20241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TRANSESOPHAGEAL ECHOCARDIOGRAPHY BASIC VIEWS, CONTRAINDICATIONS AND COMPLICATIONS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3007" y="3396211"/>
            <a:ext cx="11416461" cy="264060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KATHIRVEL SUBRAMANIAM MD MPH</a:t>
            </a:r>
          </a:p>
          <a:p>
            <a:r>
              <a:rPr lang="en-US" sz="2800" dirty="0" smtClean="0"/>
              <a:t>ASSOCIATE PROFESSOR OF ANESTHESIOLOGY </a:t>
            </a:r>
          </a:p>
          <a:p>
            <a:r>
              <a:rPr lang="en-US" sz="2800" dirty="0" smtClean="0"/>
              <a:t>UNIVERSITY OF PITTSBURGH</a:t>
            </a:r>
          </a:p>
          <a:p>
            <a:r>
              <a:rPr lang="en-US" sz="2800" dirty="0" smtClean="0"/>
              <a:t>PITTSBURGH PA, USA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80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rcRect l="-42940" r="-42940"/>
          <a:stretch>
            <a:fillRect/>
          </a:stretch>
        </p:blipFill>
        <p:spPr>
          <a:xfrm>
            <a:off x="7192417" y="2031300"/>
            <a:ext cx="4999583" cy="34068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1050"/>
            <a:ext cx="12192000" cy="1269150"/>
          </a:xfrm>
        </p:spPr>
        <p:txBody>
          <a:bodyPr>
            <a:normAutofit/>
          </a:bodyPr>
          <a:lstStyle/>
          <a:p>
            <a:r>
              <a:rPr lang="en-US" dirty="0" smtClean="0"/>
              <a:t>Upper Esophageal (25 cm)</a:t>
            </a:r>
            <a:r>
              <a:rPr lang="en-US" dirty="0"/>
              <a:t> </a:t>
            </a:r>
            <a:r>
              <a:rPr lang="en-US" dirty="0" smtClean="0"/>
              <a:t>/ Mid-Esophageal (35 CM)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5818" r="-43093"/>
          <a:stretch/>
        </p:blipFill>
        <p:spPr>
          <a:xfrm>
            <a:off x="1389288" y="1926537"/>
            <a:ext cx="4189056" cy="3376709"/>
          </a:xfrm>
        </p:spPr>
      </p:pic>
    </p:spTree>
    <p:extLst>
      <p:ext uri="{BB962C8B-B14F-4D97-AF65-F5344CB8AC3E}">
        <p14:creationId xmlns:p14="http://schemas.microsoft.com/office/powerpoint/2010/main" val="251728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661" y="365125"/>
            <a:ext cx="11346531" cy="1325563"/>
          </a:xfrm>
        </p:spPr>
        <p:txBody>
          <a:bodyPr/>
          <a:lstStyle/>
          <a:p>
            <a:r>
              <a:rPr lang="en-US" dirty="0" smtClean="0"/>
              <a:t>Trans-gastric (40 cm) / Deep Trans-gastric (50 cm)</a:t>
            </a:r>
            <a:endParaRPr lang="en-US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56747" r="-56747"/>
          <a:stretch>
            <a:fillRect/>
          </a:stretch>
        </p:blipFill>
        <p:spPr>
          <a:xfrm>
            <a:off x="-102416" y="2022619"/>
            <a:ext cx="5513184" cy="3761011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/>
          <a:srcRect l="-53709" r="-53709"/>
          <a:stretch>
            <a:fillRect/>
          </a:stretch>
        </p:blipFill>
        <p:spPr>
          <a:xfrm>
            <a:off x="6226165" y="2008811"/>
            <a:ext cx="5507408" cy="364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8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641"/>
            <a:ext cx="10515600" cy="1063041"/>
          </a:xfrm>
        </p:spPr>
        <p:txBody>
          <a:bodyPr/>
          <a:lstStyle/>
          <a:p>
            <a:r>
              <a:rPr lang="en-US" dirty="0" smtClean="0"/>
              <a:t>Standard basic TEE examination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7234" r="-27234"/>
          <a:stretch>
            <a:fillRect/>
          </a:stretch>
        </p:blipFill>
        <p:spPr>
          <a:xfrm>
            <a:off x="838200" y="1132070"/>
            <a:ext cx="10515600" cy="5370432"/>
          </a:xfrm>
        </p:spPr>
      </p:pic>
    </p:spTree>
    <p:extLst>
      <p:ext uri="{BB962C8B-B14F-4D97-AF65-F5344CB8AC3E}">
        <p14:creationId xmlns:p14="http://schemas.microsoft.com/office/powerpoint/2010/main" val="69832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 smtClean="0"/>
              <a:t>Mid-esophageal </a:t>
            </a:r>
            <a:r>
              <a:rPr lang="en-US" dirty="0"/>
              <a:t>4 Chamber </a:t>
            </a:r>
            <a:r>
              <a:rPr lang="en-US" dirty="0" smtClean="0"/>
              <a:t>view</a:t>
            </a:r>
            <a:endParaRPr lang="en-US" dirty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pPr marL="1327409">
              <a:buBlip>
                <a:blip r:embed="rId2"/>
              </a:buBlip>
            </a:pPr>
            <a:r>
              <a:rPr lang="en-US" dirty="0"/>
              <a:t>Depth 30-</a:t>
            </a:r>
            <a:r>
              <a:rPr lang="en-US" dirty="0" smtClean="0"/>
              <a:t>35cm</a:t>
            </a:r>
          </a:p>
          <a:p>
            <a:pPr marL="1327409">
              <a:buBlip>
                <a:blip r:embed="rId2"/>
              </a:buBlip>
            </a:pPr>
            <a:endParaRPr lang="en-US" dirty="0"/>
          </a:p>
          <a:p>
            <a:pPr marL="1327409">
              <a:buBlip>
                <a:blip r:embed="rId2"/>
              </a:buBlip>
            </a:pPr>
            <a:r>
              <a:rPr lang="en-US" dirty="0"/>
              <a:t>Center MV and LV in sector display</a:t>
            </a:r>
          </a:p>
          <a:p>
            <a:pPr marL="1868205" lvl="1">
              <a:buBlip>
                <a:blip r:embed="rId3"/>
              </a:buBlip>
            </a:pPr>
            <a:r>
              <a:rPr lang="en-US" dirty="0"/>
              <a:t>clockwise or counterclockwise probe </a:t>
            </a:r>
            <a:r>
              <a:rPr lang="en-US" dirty="0" smtClean="0"/>
              <a:t>rotation</a:t>
            </a:r>
          </a:p>
          <a:p>
            <a:pPr marL="1868205" lvl="1">
              <a:buBlip>
                <a:blip r:embed="rId3"/>
              </a:buBlip>
            </a:pPr>
            <a:endParaRPr lang="en-US" dirty="0"/>
          </a:p>
          <a:p>
            <a:pPr marL="1327409">
              <a:buBlip>
                <a:blip r:embed="rId2"/>
              </a:buBlip>
            </a:pPr>
            <a:r>
              <a:rPr lang="en-US" dirty="0"/>
              <a:t>Adjust depth so LV apex is </a:t>
            </a:r>
            <a:r>
              <a:rPr lang="en-US" dirty="0" smtClean="0"/>
              <a:t>visible (Foreshortening of apex common with TEE)</a:t>
            </a:r>
          </a:p>
          <a:p>
            <a:pPr marL="1327409">
              <a:buBlip>
                <a:blip r:embed="rId2"/>
              </a:buBlip>
            </a:pPr>
            <a:endParaRPr lang="en-US" dirty="0"/>
          </a:p>
          <a:p>
            <a:pPr marL="1327409">
              <a:buBlip>
                <a:blip r:embed="rId2"/>
              </a:buBlip>
            </a:pPr>
            <a:r>
              <a:rPr lang="en-US" dirty="0" err="1"/>
              <a:t>Multiplane</a:t>
            </a:r>
            <a:r>
              <a:rPr lang="en-US" dirty="0"/>
              <a:t> angle rotation to 10-20</a:t>
            </a:r>
            <a:r>
              <a:rPr lang="en-US" baseline="32000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426139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ME </a:t>
            </a:r>
            <a:r>
              <a:rPr lang="en-US" dirty="0" smtClean="0"/>
              <a:t>4-chamber view  </a:t>
            </a:r>
            <a:r>
              <a:rPr lang="en-US" dirty="0"/>
              <a:t>Structures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endParaRPr lang="en-US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797" y="1956718"/>
            <a:ext cx="8560594" cy="4361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4"/>
          <p:cNvSpPr>
            <a:spLocks/>
          </p:cNvSpPr>
          <p:nvPr/>
        </p:nvSpPr>
        <p:spPr bwMode="auto">
          <a:xfrm>
            <a:off x="4857751" y="3193703"/>
            <a:ext cx="4314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3000">
                <a:ea typeface="ＭＳ Ｐゴシック" charset="0"/>
                <a:cs typeface="Futura Condensed" charset="0"/>
              </a:rPr>
              <a:t>RA</a:t>
            </a:r>
          </a:p>
        </p:txBody>
      </p:sp>
      <p:sp>
        <p:nvSpPr>
          <p:cNvPr id="22533" name="Rectangle 5"/>
          <p:cNvSpPr>
            <a:spLocks/>
          </p:cNvSpPr>
          <p:nvPr/>
        </p:nvSpPr>
        <p:spPr bwMode="auto">
          <a:xfrm>
            <a:off x="5356325" y="2568625"/>
            <a:ext cx="4963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3000">
                <a:ea typeface="ＭＳ Ｐゴシック" charset="0"/>
                <a:cs typeface="Futura Condensed" charset="0"/>
              </a:rPr>
              <a:t>IAS</a:t>
            </a:r>
          </a:p>
        </p:txBody>
      </p:sp>
      <p:sp>
        <p:nvSpPr>
          <p:cNvPr id="22534" name="Rectangle 6"/>
          <p:cNvSpPr>
            <a:spLocks/>
          </p:cNvSpPr>
          <p:nvPr/>
        </p:nvSpPr>
        <p:spPr bwMode="auto">
          <a:xfrm>
            <a:off x="6380262" y="2961531"/>
            <a:ext cx="3847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3000">
                <a:ea typeface="ＭＳ Ｐゴシック" charset="0"/>
                <a:cs typeface="Futura Condensed" charset="0"/>
              </a:rPr>
              <a:t>LA</a:t>
            </a:r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 rot="10800000">
            <a:off x="5615286" y="3020467"/>
            <a:ext cx="177105" cy="365001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ffectLst>
            <a:outerShdw blurRad="25400" dist="253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536" name="Rectangle 8"/>
          <p:cNvSpPr>
            <a:spLocks/>
          </p:cNvSpPr>
          <p:nvPr/>
        </p:nvSpPr>
        <p:spPr bwMode="auto">
          <a:xfrm>
            <a:off x="5962055" y="3985021"/>
            <a:ext cx="6283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>
                <a:ea typeface="ＭＳ Ｐゴシック" charset="0"/>
                <a:cs typeface="Futura Condensed" charset="0"/>
              </a:rPr>
              <a:t>AMVL</a:t>
            </a:r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 flipH="1">
            <a:off x="6210598" y="3777258"/>
            <a:ext cx="4464" cy="255613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ffectLst>
            <a:outerShdw blurRad="25400" dist="253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7005340" y="3830836"/>
            <a:ext cx="11906" cy="210964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ffectLst>
            <a:outerShdw blurRad="25400" dist="253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539" name="Rectangle 11"/>
          <p:cNvSpPr>
            <a:spLocks/>
          </p:cNvSpPr>
          <p:nvPr/>
        </p:nvSpPr>
        <p:spPr bwMode="auto">
          <a:xfrm>
            <a:off x="6713637" y="3985021"/>
            <a:ext cx="6155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>
                <a:ea typeface="ＭＳ Ｐゴシック" charset="0"/>
                <a:cs typeface="Futura Condensed" charset="0"/>
              </a:rPr>
              <a:t>PMVL</a:t>
            </a:r>
          </a:p>
        </p:txBody>
      </p:sp>
      <p:sp>
        <p:nvSpPr>
          <p:cNvPr id="22540" name="Rectangle 12"/>
          <p:cNvSpPr>
            <a:spLocks/>
          </p:cNvSpPr>
          <p:nvPr/>
        </p:nvSpPr>
        <p:spPr bwMode="auto">
          <a:xfrm>
            <a:off x="5278934" y="4261841"/>
            <a:ext cx="5001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>
                <a:ea typeface="ＭＳ Ｐゴシック" charset="0"/>
                <a:cs typeface="Futura Condensed" charset="0"/>
              </a:rPr>
              <a:t>TVSL</a:t>
            </a:r>
          </a:p>
        </p:txBody>
      </p:sp>
      <p:sp>
        <p:nvSpPr>
          <p:cNvPr id="22541" name="Rectangle 13"/>
          <p:cNvSpPr>
            <a:spLocks/>
          </p:cNvSpPr>
          <p:nvPr/>
        </p:nvSpPr>
        <p:spPr bwMode="auto">
          <a:xfrm>
            <a:off x="4574977" y="4261841"/>
            <a:ext cx="5129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 dirty="0">
                <a:ea typeface="ＭＳ Ｐゴシック" charset="0"/>
                <a:cs typeface="Futura Condensed" charset="0"/>
              </a:rPr>
              <a:t>TVPL</a:t>
            </a:r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 flipH="1">
            <a:off x="4829473" y="3941341"/>
            <a:ext cx="23813" cy="3571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ffectLst>
            <a:outerShdw blurRad="25400" dist="253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>
            <a:off x="5517059" y="3877717"/>
            <a:ext cx="1488" cy="440904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ffectLst>
            <a:outerShdw blurRad="25400" dist="253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544" name="Rectangle 16"/>
          <p:cNvSpPr>
            <a:spLocks/>
          </p:cNvSpPr>
          <p:nvPr/>
        </p:nvSpPr>
        <p:spPr bwMode="auto">
          <a:xfrm>
            <a:off x="5174755" y="4622453"/>
            <a:ext cx="4271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3000">
                <a:ea typeface="ＭＳ Ｐゴシック" charset="0"/>
                <a:cs typeface="Futura Condensed" charset="0"/>
              </a:rPr>
              <a:t>RV</a:t>
            </a:r>
          </a:p>
        </p:txBody>
      </p:sp>
      <p:sp>
        <p:nvSpPr>
          <p:cNvPr id="22545" name="Rectangle 17"/>
          <p:cNvSpPr>
            <a:spLocks/>
          </p:cNvSpPr>
          <p:nvPr/>
        </p:nvSpPr>
        <p:spPr bwMode="auto">
          <a:xfrm>
            <a:off x="6401098" y="4488508"/>
            <a:ext cx="3847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3000">
                <a:ea typeface="ＭＳ Ｐゴシック" charset="0"/>
                <a:cs typeface="Futura Condensed" charset="0"/>
              </a:rPr>
              <a:t>LV</a:t>
            </a:r>
          </a:p>
        </p:txBody>
      </p:sp>
      <p:sp>
        <p:nvSpPr>
          <p:cNvPr id="22546" name="Rectangle 18"/>
          <p:cNvSpPr>
            <a:spLocks/>
          </p:cNvSpPr>
          <p:nvPr/>
        </p:nvSpPr>
        <p:spPr bwMode="auto">
          <a:xfrm>
            <a:off x="6015633" y="5449490"/>
            <a:ext cx="3279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>
                <a:ea typeface="ＭＳ Ｐゴシック" charset="0"/>
                <a:cs typeface="Futura Condensed" charset="0"/>
              </a:rPr>
              <a:t>IVS</a:t>
            </a:r>
          </a:p>
        </p:txBody>
      </p:sp>
      <p:sp>
        <p:nvSpPr>
          <p:cNvPr id="22547" name="Line 19"/>
          <p:cNvSpPr>
            <a:spLocks noChangeShapeType="1"/>
          </p:cNvSpPr>
          <p:nvPr/>
        </p:nvSpPr>
        <p:spPr bwMode="auto">
          <a:xfrm>
            <a:off x="6006703" y="5026299"/>
            <a:ext cx="208359" cy="474389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ffectLst>
            <a:outerShdw blurRad="25400" dist="253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25032" y="1850229"/>
            <a:ext cx="9767711" cy="642876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33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 4 Chamber view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rcRect l="-135955" r="-135955"/>
          <a:stretch>
            <a:fillRect/>
          </a:stretch>
        </p:blipFill>
        <p:spPr>
          <a:xfrm>
            <a:off x="-3094819" y="1719530"/>
            <a:ext cx="11481199" cy="4351338"/>
          </a:xfrm>
        </p:spPr>
      </p:pic>
      <p:sp>
        <p:nvSpPr>
          <p:cNvPr id="6" name="TextBox 5"/>
          <p:cNvSpPr txBox="1"/>
          <p:nvPr/>
        </p:nvSpPr>
        <p:spPr>
          <a:xfrm>
            <a:off x="3169205" y="4702629"/>
            <a:ext cx="136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AL WALL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53471" y="4233511"/>
            <a:ext cx="902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INFERO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SEPTAL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88676" y="5515005"/>
            <a:ext cx="687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APEX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9" name="ME4CVIEW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17174" y="1590426"/>
            <a:ext cx="6032805" cy="444717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220943" y="1567991"/>
            <a:ext cx="6051904" cy="674236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08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838200" y="133680"/>
            <a:ext cx="10515600" cy="1314508"/>
          </a:xfrm>
          <a:ln/>
        </p:spPr>
        <p:txBody>
          <a:bodyPr/>
          <a:lstStyle/>
          <a:p>
            <a:r>
              <a:rPr lang="en-US" dirty="0"/>
              <a:t>ME 4 </a:t>
            </a:r>
            <a:r>
              <a:rPr lang="en-US" dirty="0" smtClean="0"/>
              <a:t>Chamber view  Clinical utility</a:t>
            </a:r>
            <a:endParaRPr lang="en-US" dirty="0"/>
          </a:p>
        </p:txBody>
      </p:sp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 fontScale="92500" lnSpcReduction="10000"/>
          </a:bodyPr>
          <a:lstStyle/>
          <a:p>
            <a:pPr marL="1327409">
              <a:buBlip>
                <a:blip r:embed="rId2"/>
              </a:buBlip>
            </a:pPr>
            <a:r>
              <a:rPr lang="en-US" dirty="0"/>
              <a:t>Global RV, LV </a:t>
            </a:r>
            <a:r>
              <a:rPr lang="en-US" dirty="0" smtClean="0"/>
              <a:t>function</a:t>
            </a:r>
          </a:p>
          <a:p>
            <a:pPr marL="1327409">
              <a:buBlip>
                <a:blip r:embed="rId2"/>
              </a:buBlip>
            </a:pPr>
            <a:endParaRPr lang="en-US" dirty="0"/>
          </a:p>
          <a:p>
            <a:pPr marL="1327409">
              <a:buBlip>
                <a:blip r:embed="rId2"/>
              </a:buBlip>
            </a:pPr>
            <a:r>
              <a:rPr lang="en-US" dirty="0" smtClean="0"/>
              <a:t>Tricuspid Annular plane motion (RV Function) </a:t>
            </a:r>
          </a:p>
          <a:p>
            <a:pPr marL="1327409">
              <a:buBlip>
                <a:blip r:embed="rId2"/>
              </a:buBlip>
            </a:pPr>
            <a:endParaRPr lang="en-US" dirty="0"/>
          </a:p>
          <a:p>
            <a:pPr marL="1327409">
              <a:buBlip>
                <a:blip r:embed="rId2"/>
              </a:buBlip>
            </a:pPr>
            <a:r>
              <a:rPr lang="en-US" dirty="0" smtClean="0"/>
              <a:t>Regional </a:t>
            </a:r>
            <a:r>
              <a:rPr lang="en-US" dirty="0"/>
              <a:t>LV: </a:t>
            </a:r>
            <a:r>
              <a:rPr lang="en-US" dirty="0" err="1"/>
              <a:t>Inferoseptal</a:t>
            </a:r>
            <a:r>
              <a:rPr lang="en-US" dirty="0"/>
              <a:t> and Anterolateral walls</a:t>
            </a:r>
          </a:p>
          <a:p>
            <a:pPr marL="1327409">
              <a:buBlip>
                <a:blip r:embed="rId2"/>
              </a:buBlip>
            </a:pPr>
            <a:endParaRPr lang="en-US" dirty="0" smtClean="0"/>
          </a:p>
          <a:p>
            <a:pPr marL="1327409">
              <a:buBlip>
                <a:blip r:embed="rId2"/>
              </a:buBlip>
            </a:pPr>
            <a:r>
              <a:rPr lang="en-US" dirty="0" smtClean="0"/>
              <a:t>Color </a:t>
            </a:r>
            <a:r>
              <a:rPr lang="en-US" dirty="0"/>
              <a:t>flow </a:t>
            </a:r>
            <a:r>
              <a:rPr lang="en-US" dirty="0" err="1"/>
              <a:t>doppler</a:t>
            </a:r>
            <a:r>
              <a:rPr lang="en-US" dirty="0"/>
              <a:t> over MV, TV, IAS to evaluate for pathology </a:t>
            </a:r>
            <a:r>
              <a:rPr lang="en-US" dirty="0" smtClean="0"/>
              <a:t>  	and shunt (</a:t>
            </a:r>
            <a:r>
              <a:rPr lang="en-US" dirty="0" err="1"/>
              <a:t>Nyquist</a:t>
            </a:r>
            <a:r>
              <a:rPr lang="en-US" dirty="0"/>
              <a:t> Limit 50-60 cm / </a:t>
            </a:r>
            <a:r>
              <a:rPr lang="en-US" dirty="0" smtClean="0"/>
              <a:t>sec)</a:t>
            </a:r>
            <a:endParaRPr lang="en-US" dirty="0"/>
          </a:p>
          <a:p>
            <a:pPr marL="1327409">
              <a:buBlip>
                <a:blip r:embed="rId2"/>
              </a:buBlip>
            </a:pPr>
            <a:endParaRPr lang="en-US" dirty="0"/>
          </a:p>
          <a:p>
            <a:pPr marL="1327409">
              <a:buBlip>
                <a:blip r:embed="rId2"/>
              </a:buBlip>
            </a:pPr>
            <a:r>
              <a:rPr lang="en-US" dirty="0"/>
              <a:t>Bowing of IAS, IVS indicates pressure differences</a:t>
            </a:r>
          </a:p>
        </p:txBody>
      </p:sp>
    </p:spTree>
    <p:extLst>
      <p:ext uri="{BB962C8B-B14F-4D97-AF65-F5344CB8AC3E}">
        <p14:creationId xmlns:p14="http://schemas.microsoft.com/office/powerpoint/2010/main" val="317835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ME Two Chamber View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pPr marL="1327409">
              <a:buBlip>
                <a:blip r:embed="rId2"/>
              </a:buBlip>
            </a:pPr>
            <a:r>
              <a:rPr lang="en-US" dirty="0"/>
              <a:t>Rotate </a:t>
            </a:r>
            <a:r>
              <a:rPr lang="en-US" dirty="0" err="1"/>
              <a:t>multiplane</a:t>
            </a:r>
            <a:r>
              <a:rPr lang="en-US" dirty="0"/>
              <a:t> angle to 80 - 100</a:t>
            </a:r>
            <a:r>
              <a:rPr lang="en-US" baseline="32000" dirty="0"/>
              <a:t>o</a:t>
            </a:r>
            <a:r>
              <a:rPr lang="en-US" dirty="0"/>
              <a:t> until RV disappears</a:t>
            </a:r>
          </a:p>
          <a:p>
            <a:pPr marL="1327409">
              <a:buBlip>
                <a:blip r:embed="rId2"/>
              </a:buBlip>
            </a:pPr>
            <a:endParaRPr lang="en-US" dirty="0" smtClean="0"/>
          </a:p>
          <a:p>
            <a:pPr marL="1327409">
              <a:buBlip>
                <a:blip r:embed="rId2"/>
              </a:buBlip>
            </a:pPr>
            <a:r>
              <a:rPr lang="en-US" dirty="0" smtClean="0"/>
              <a:t>Global</a:t>
            </a:r>
            <a:r>
              <a:rPr lang="en-US" dirty="0"/>
              <a:t>/Regional LV function: Anterior and Inferior Walls</a:t>
            </a:r>
          </a:p>
          <a:p>
            <a:pPr marL="1327409">
              <a:buBlip>
                <a:blip r:embed="rId2"/>
              </a:buBlip>
            </a:pPr>
            <a:endParaRPr lang="en-US" dirty="0" smtClean="0"/>
          </a:p>
          <a:p>
            <a:pPr marL="1327409">
              <a:buBlip>
                <a:blip r:embed="rId2"/>
              </a:buBlip>
            </a:pPr>
            <a:r>
              <a:rPr lang="en-US" dirty="0" smtClean="0"/>
              <a:t>MV </a:t>
            </a:r>
            <a:r>
              <a:rPr lang="en-US" dirty="0"/>
              <a:t>structure and function (add CFD</a:t>
            </a:r>
            <a:r>
              <a:rPr lang="en-US" dirty="0" smtClean="0"/>
              <a:t>)</a:t>
            </a:r>
          </a:p>
          <a:p>
            <a:pPr marL="1327409">
              <a:buBlip>
                <a:blip r:embed="rId2"/>
              </a:buBlip>
            </a:pPr>
            <a:endParaRPr lang="en-US" dirty="0"/>
          </a:p>
          <a:p>
            <a:pPr marL="1327409">
              <a:buBlip>
                <a:blip r:embed="rId2"/>
              </a:buBlip>
            </a:pPr>
            <a:r>
              <a:rPr lang="en-US" dirty="0" smtClean="0"/>
              <a:t>Left atrial appendage evaluation for clots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31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-77979"/>
            <a:ext cx="10515600" cy="1147409"/>
          </a:xfrm>
        </p:spPr>
        <p:txBody>
          <a:bodyPr/>
          <a:lstStyle/>
          <a:p>
            <a:r>
              <a:rPr lang="en-US" dirty="0" smtClean="0"/>
              <a:t>ME 2 Chamber view</a:t>
            </a:r>
            <a:endParaRPr lang="en-US" dirty="0"/>
          </a:p>
        </p:txBody>
      </p:sp>
      <p:pic>
        <p:nvPicPr>
          <p:cNvPr id="4" name="ME2CVIEW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2413" b="22413"/>
          <a:stretch>
            <a:fillRect/>
          </a:stretch>
        </p:blipFill>
        <p:spPr>
          <a:xfrm>
            <a:off x="5177479" y="1756045"/>
            <a:ext cx="5802313" cy="4351338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5240" y="1292228"/>
            <a:ext cx="3971720" cy="55657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31837" y="5079794"/>
            <a:ext cx="1348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ANTERIOR WALL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5733" y="4756737"/>
            <a:ext cx="1091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INFERIOR WALL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95119" y="1270073"/>
            <a:ext cx="5048480" cy="642876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92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Left Atrial Appendage evaluation </a:t>
            </a:r>
            <a:br>
              <a:rPr lang="en-US" dirty="0" smtClean="0"/>
            </a:br>
            <a:r>
              <a:rPr lang="en-US" dirty="0" smtClean="0"/>
              <a:t>(ME 2C view)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0624" r="-40624"/>
          <a:stretch>
            <a:fillRect/>
          </a:stretch>
        </p:blipFill>
        <p:spPr>
          <a:xfrm>
            <a:off x="838200" y="1825625"/>
            <a:ext cx="9188345" cy="4351338"/>
          </a:xfrm>
        </p:spPr>
      </p:pic>
    </p:spTree>
    <p:extLst>
      <p:ext uri="{BB962C8B-B14F-4D97-AF65-F5344CB8AC3E}">
        <p14:creationId xmlns:p14="http://schemas.microsoft.com/office/powerpoint/2010/main" val="277629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Review the equipment</a:t>
            </a:r>
          </a:p>
          <a:p>
            <a:endParaRPr lang="en-US" dirty="0"/>
          </a:p>
          <a:p>
            <a:r>
              <a:rPr lang="en-US" dirty="0" smtClean="0"/>
              <a:t>Review the safety considerations</a:t>
            </a:r>
          </a:p>
          <a:p>
            <a:endParaRPr lang="en-US" dirty="0"/>
          </a:p>
          <a:p>
            <a:r>
              <a:rPr lang="en-US" dirty="0" smtClean="0"/>
              <a:t>Standard Basic TEE Examination views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88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 LONG AXIS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5913">
              <a:buFontTx/>
              <a:buBlip>
                <a:blip r:embed="rId2"/>
              </a:buBlip>
            </a:pPr>
            <a:endParaRPr lang="en-US" dirty="0" smtClean="0"/>
          </a:p>
          <a:p>
            <a:pPr marL="1585913">
              <a:buFontTx/>
              <a:buBlip>
                <a:blip r:embed="rId2"/>
              </a:buBlip>
            </a:pPr>
            <a:r>
              <a:rPr lang="en-US" dirty="0" smtClean="0"/>
              <a:t>From </a:t>
            </a:r>
            <a:r>
              <a:rPr lang="en-US" dirty="0"/>
              <a:t>ME 2Ch View rotate </a:t>
            </a:r>
            <a:r>
              <a:rPr lang="en-US" dirty="0" err="1"/>
              <a:t>multiplane</a:t>
            </a:r>
            <a:r>
              <a:rPr lang="en-US" dirty="0"/>
              <a:t> angle to 120-160</a:t>
            </a:r>
            <a:r>
              <a:rPr lang="en-US" baseline="32000" dirty="0"/>
              <a:t>o</a:t>
            </a:r>
            <a:endParaRPr lang="en-US" dirty="0"/>
          </a:p>
          <a:p>
            <a:pPr marL="2232025" lvl="1">
              <a:buFontTx/>
              <a:buBlip>
                <a:blip r:embed="rId3"/>
              </a:buBlip>
            </a:pPr>
            <a:r>
              <a:rPr lang="en-US" dirty="0"/>
              <a:t>LVOT and AV will </a:t>
            </a:r>
            <a:r>
              <a:rPr lang="en-US" dirty="0" smtClean="0"/>
              <a:t>appear</a:t>
            </a:r>
          </a:p>
          <a:p>
            <a:pPr marL="2232025" lvl="1">
              <a:buFontTx/>
              <a:buBlip>
                <a:blip r:embed="rId3"/>
              </a:buBlip>
            </a:pPr>
            <a:endParaRPr lang="en-US" dirty="0"/>
          </a:p>
          <a:p>
            <a:pPr marL="1585913">
              <a:buFontTx/>
              <a:buBlip>
                <a:blip r:embed="rId2"/>
              </a:buBlip>
            </a:pPr>
            <a:r>
              <a:rPr lang="en-US" dirty="0" err="1"/>
              <a:t>Anteroseptal</a:t>
            </a:r>
            <a:r>
              <a:rPr lang="en-US" dirty="0"/>
              <a:t> and </a:t>
            </a:r>
            <a:r>
              <a:rPr lang="en-US" dirty="0" err="1"/>
              <a:t>Inferolateral</a:t>
            </a:r>
            <a:r>
              <a:rPr lang="en-US" dirty="0"/>
              <a:t> LV </a:t>
            </a:r>
            <a:r>
              <a:rPr lang="en-US" dirty="0" smtClean="0"/>
              <a:t>walls</a:t>
            </a:r>
          </a:p>
          <a:p>
            <a:pPr marL="1585913">
              <a:buFontTx/>
              <a:buBlip>
                <a:blip r:embed="rId2"/>
              </a:buBlip>
            </a:pPr>
            <a:endParaRPr lang="en-US" dirty="0"/>
          </a:p>
          <a:p>
            <a:pPr marL="1585913">
              <a:buFontTx/>
              <a:buBlip>
                <a:blip r:embed="rId2"/>
              </a:buBlip>
            </a:pPr>
            <a:r>
              <a:rPr lang="en-US" dirty="0"/>
              <a:t>Apply CFD to MV, LVOT, AV for </a:t>
            </a:r>
            <a:r>
              <a:rPr lang="en-US" dirty="0" err="1"/>
              <a:t>valvular</a:t>
            </a:r>
            <a:r>
              <a:rPr lang="en-US" dirty="0"/>
              <a:t> disease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11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1937" y="1"/>
            <a:ext cx="11041863" cy="1036010"/>
          </a:xfrm>
        </p:spPr>
        <p:txBody>
          <a:bodyPr/>
          <a:lstStyle/>
          <a:p>
            <a:r>
              <a:rPr lang="en-US" dirty="0" smtClean="0"/>
              <a:t>ME Long Axis View</a:t>
            </a:r>
            <a:endParaRPr lang="en-US" dirty="0"/>
          </a:p>
        </p:txBody>
      </p:sp>
      <p:pic>
        <p:nvPicPr>
          <p:cNvPr id="4" name="LAXME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6638" y="1758950"/>
            <a:ext cx="4475162" cy="3355975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430" y="1058291"/>
            <a:ext cx="3985530" cy="5407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45102" y="4144042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RV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09025" y="4545079"/>
            <a:ext cx="99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ANTERO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SEPTAL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6262" y="4600778"/>
            <a:ext cx="1058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INFERO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LATERAL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67583" y="674236"/>
            <a:ext cx="4609481" cy="721276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25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 Long axis measurements</a:t>
            </a:r>
            <a:endParaRPr lang="en-US" dirty="0"/>
          </a:p>
        </p:txBody>
      </p:sp>
      <p:pic>
        <p:nvPicPr>
          <p:cNvPr id="4" name="Content Placeholder 3" descr="De-ID2015041718315556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96" r="-4896"/>
          <a:stretch>
            <a:fillRect/>
          </a:stretch>
        </p:blipFill>
        <p:spPr>
          <a:xfrm>
            <a:off x="2361810" y="1815804"/>
            <a:ext cx="6194176" cy="4567496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2" name="Rectangle 1"/>
          <p:cNvSpPr/>
          <p:nvPr/>
        </p:nvSpPr>
        <p:spPr>
          <a:xfrm>
            <a:off x="6996300" y="2963213"/>
            <a:ext cx="1270029" cy="1180829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649668" y="1787510"/>
            <a:ext cx="5644263" cy="501757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31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 Ascending aortic Long Axis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25833"/>
            <a:ext cx="10515600" cy="4180795"/>
          </a:xfrm>
        </p:spPr>
        <p:txBody>
          <a:bodyPr/>
          <a:lstStyle/>
          <a:p>
            <a:pPr marL="1357313" indent="0">
              <a:buNone/>
            </a:pPr>
            <a:r>
              <a:rPr lang="en-US" dirty="0"/>
              <a:t>From ME LAX view withdraw probe until the long axis view of ascending aorta comes in to view</a:t>
            </a:r>
          </a:p>
          <a:p>
            <a:pPr marL="1357313" indent="0">
              <a:buNone/>
            </a:pPr>
            <a:endParaRPr lang="en-US" dirty="0" smtClean="0"/>
          </a:p>
          <a:p>
            <a:pPr marL="1357313" indent="0">
              <a:buNone/>
            </a:pPr>
            <a:endParaRPr lang="en-US" dirty="0"/>
          </a:p>
          <a:p>
            <a:pPr marL="1357313" indent="0">
              <a:buNone/>
            </a:pPr>
            <a:r>
              <a:rPr lang="en-US" dirty="0" smtClean="0"/>
              <a:t>Right </a:t>
            </a:r>
            <a:r>
              <a:rPr lang="en-US" dirty="0"/>
              <a:t>PA will be seen in SAX posterior to ascending aorta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85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44129" y="365125"/>
            <a:ext cx="10515600" cy="1325563"/>
          </a:xfrm>
        </p:spPr>
        <p:txBody>
          <a:bodyPr/>
          <a:lstStyle/>
          <a:p>
            <a:r>
              <a:rPr lang="en-US" dirty="0" smtClean="0"/>
              <a:t>ME Ascending aortic long axis view</a:t>
            </a:r>
            <a:endParaRPr lang="en-US" dirty="0"/>
          </a:p>
        </p:txBody>
      </p:sp>
      <p:pic>
        <p:nvPicPr>
          <p:cNvPr id="4" name="Content Placeholder 3" descr="SINESMARJORIEA20150415143006496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83" r="-8483"/>
          <a:stretch>
            <a:fillRect/>
          </a:stretch>
        </p:blipFill>
        <p:spPr>
          <a:xfrm>
            <a:off x="83860" y="1680805"/>
            <a:ext cx="6367459" cy="4726422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5" name="RCA 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372381" y="1723715"/>
            <a:ext cx="5496250" cy="4783447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FFD300">
                <a:alpha val="7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543342" y="2885102"/>
            <a:ext cx="909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RT PA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59021" y="3967017"/>
            <a:ext cx="2058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ASCENDING AORTA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22259" y="2477426"/>
            <a:ext cx="940711" cy="19129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80105" y="1599351"/>
            <a:ext cx="5440442" cy="642876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 Ascending aortic Short Axis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57313" indent="0">
              <a:buNone/>
            </a:pPr>
            <a:r>
              <a:rPr lang="en-US" dirty="0"/>
              <a:t>From ME </a:t>
            </a:r>
            <a:r>
              <a:rPr lang="en-US" dirty="0" err="1"/>
              <a:t>Asc</a:t>
            </a:r>
            <a:r>
              <a:rPr lang="en-US" dirty="0"/>
              <a:t> LAX view, rotating </a:t>
            </a:r>
            <a:r>
              <a:rPr lang="en-US" dirty="0" err="1"/>
              <a:t>multiplane</a:t>
            </a:r>
            <a:r>
              <a:rPr lang="en-US" dirty="0"/>
              <a:t> to 20-40</a:t>
            </a:r>
            <a:r>
              <a:rPr lang="en-US" baseline="32000" dirty="0"/>
              <a:t>o</a:t>
            </a:r>
            <a:r>
              <a:rPr lang="en-US" dirty="0"/>
              <a:t> will reveal the proximal Ascending Aorta and SVC in SAX, bifurcation of </a:t>
            </a:r>
            <a:r>
              <a:rPr lang="en-US" dirty="0" smtClean="0"/>
              <a:t>PA</a:t>
            </a:r>
          </a:p>
          <a:p>
            <a:pPr marL="1585913">
              <a:buFontTx/>
              <a:buBlip>
                <a:blip r:embed="rId2"/>
              </a:buBlip>
            </a:pPr>
            <a:endParaRPr lang="en-US" dirty="0"/>
          </a:p>
          <a:p>
            <a:pPr marL="1357313" indent="0">
              <a:buNone/>
            </a:pPr>
            <a:r>
              <a:rPr lang="en-US" dirty="0"/>
              <a:t>Proximal pulmonary emboli in main PA, Saddle, or R PA are sometimes found in this view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82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 Ascending aortic Short Axis</a:t>
            </a:r>
            <a:endParaRPr lang="en-US" dirty="0"/>
          </a:p>
        </p:txBody>
      </p:sp>
      <p:pic>
        <p:nvPicPr>
          <p:cNvPr id="6" name="asc sax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2413" b="22413"/>
          <a:stretch>
            <a:fillRect/>
          </a:stretch>
        </p:blipFill>
        <p:spPr>
          <a:xfrm>
            <a:off x="5960411" y="2052616"/>
            <a:ext cx="5802313" cy="4402668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887" y="1761400"/>
            <a:ext cx="5625087" cy="4737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86752" y="0"/>
            <a:ext cx="5439879" cy="67515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62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 Aortic valve short axis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57313" indent="0">
              <a:buNone/>
            </a:pPr>
            <a:endParaRPr lang="en-US" dirty="0" smtClean="0"/>
          </a:p>
          <a:p>
            <a:pPr marL="1357313" indent="0">
              <a:buNone/>
            </a:pPr>
            <a:r>
              <a:rPr lang="en-US" dirty="0" smtClean="0"/>
              <a:t>From </a:t>
            </a:r>
            <a:r>
              <a:rPr lang="en-US" dirty="0"/>
              <a:t>the ME </a:t>
            </a:r>
            <a:r>
              <a:rPr lang="en-US" dirty="0" err="1"/>
              <a:t>Asc</a:t>
            </a:r>
            <a:r>
              <a:rPr lang="en-US" dirty="0"/>
              <a:t> Aortic SAX view advancing the probe and the </a:t>
            </a:r>
            <a:r>
              <a:rPr lang="en-US" dirty="0" err="1"/>
              <a:t>multiplane</a:t>
            </a:r>
            <a:r>
              <a:rPr lang="en-US" dirty="0"/>
              <a:t> angle to 45-60</a:t>
            </a:r>
            <a:r>
              <a:rPr lang="en-US" baseline="32000" dirty="0"/>
              <a:t>o</a:t>
            </a:r>
            <a:r>
              <a:rPr lang="en-US" dirty="0"/>
              <a:t> will reveal the AV in short axis</a:t>
            </a:r>
          </a:p>
          <a:p>
            <a:pPr marL="1585913">
              <a:buFontTx/>
              <a:buBlip>
                <a:blip r:embed="rId2"/>
              </a:buBlip>
            </a:pPr>
            <a:endParaRPr lang="en-US" dirty="0" smtClean="0"/>
          </a:p>
          <a:p>
            <a:pPr marL="1357313" indent="0">
              <a:buNone/>
            </a:pPr>
            <a:r>
              <a:rPr lang="en-US" dirty="0" smtClean="0"/>
              <a:t>All three </a:t>
            </a:r>
            <a:r>
              <a:rPr lang="en-US" dirty="0"/>
              <a:t>cusps of the AV can be clearly identified in this view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10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 Aortic Valve Short Axis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rcRect l="-36934" r="-36934"/>
          <a:stretch>
            <a:fillRect/>
          </a:stretch>
        </p:blipFill>
        <p:spPr>
          <a:xfrm>
            <a:off x="-2055567" y="1986375"/>
            <a:ext cx="10515600" cy="4351338"/>
          </a:xfrm>
        </p:spPr>
      </p:pic>
      <p:pic>
        <p:nvPicPr>
          <p:cNvPr id="5" name="AV SAX 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32221" y="1953851"/>
            <a:ext cx="6088765" cy="45665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16144" y="1912926"/>
            <a:ext cx="6109063" cy="369725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9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ME RV Inflow-Outflow View</a:t>
            </a:r>
          </a:p>
        </p:txBody>
      </p:sp>
      <p:sp>
        <p:nvSpPr>
          <p:cNvPr id="34818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pPr marL="1098809" indent="0">
              <a:buNone/>
            </a:pPr>
            <a:r>
              <a:rPr lang="en-US" dirty="0"/>
              <a:t>From ME </a:t>
            </a:r>
            <a:r>
              <a:rPr lang="en-US" dirty="0" err="1"/>
              <a:t>Asc</a:t>
            </a:r>
            <a:r>
              <a:rPr lang="en-US" dirty="0"/>
              <a:t> Aortic Valve SAX view, advance and turn probe clockwise while rotating </a:t>
            </a:r>
            <a:r>
              <a:rPr lang="en-US" dirty="0" err="1"/>
              <a:t>multiplane</a:t>
            </a:r>
            <a:r>
              <a:rPr lang="en-US" dirty="0"/>
              <a:t> angle to 60-90</a:t>
            </a:r>
            <a:r>
              <a:rPr lang="en-US" baseline="32000" dirty="0"/>
              <a:t>o</a:t>
            </a:r>
            <a:r>
              <a:rPr lang="en-US" dirty="0"/>
              <a:t> until RVOT and PV </a:t>
            </a:r>
            <a:r>
              <a:rPr lang="en-US" dirty="0" smtClean="0"/>
              <a:t>seen</a:t>
            </a:r>
          </a:p>
          <a:p>
            <a:pPr marL="1098809" indent="0">
              <a:buNone/>
            </a:pPr>
            <a:endParaRPr lang="en-US" dirty="0"/>
          </a:p>
          <a:p>
            <a:pPr marL="1098809" indent="0">
              <a:buNone/>
            </a:pPr>
            <a:r>
              <a:rPr lang="en-US" dirty="0" smtClean="0"/>
              <a:t>Estimate </a:t>
            </a:r>
            <a:r>
              <a:rPr lang="en-US" dirty="0"/>
              <a:t>PAPs from TR jet peak velocity in this view</a:t>
            </a:r>
          </a:p>
          <a:p>
            <a:pPr marL="1868205" lvl="1">
              <a:buBlip>
                <a:blip r:embed="rId2"/>
              </a:buBlip>
            </a:pPr>
            <a:r>
              <a:rPr lang="en-US" dirty="0"/>
              <a:t>PAPs = 4v</a:t>
            </a:r>
            <a:r>
              <a:rPr lang="en-US" baseline="32000" dirty="0"/>
              <a:t>2</a:t>
            </a:r>
            <a:r>
              <a:rPr lang="en-US" dirty="0"/>
              <a:t> + RAP</a:t>
            </a:r>
          </a:p>
        </p:txBody>
      </p:sp>
    </p:spTree>
    <p:extLst>
      <p:ext uri="{BB962C8B-B14F-4D97-AF65-F5344CB8AC3E}">
        <p14:creationId xmlns:p14="http://schemas.microsoft.com/office/powerpoint/2010/main" val="190502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022475" y="1981201"/>
          <a:ext cx="7556313" cy="4144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0658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ME RV Inflow-Outflow View</a:t>
            </a:r>
          </a:p>
        </p:txBody>
      </p:sp>
      <p:pic>
        <p:nvPicPr>
          <p:cNvPr id="8" name="9 ME RV inout.avi">
            <a:hlinkClick r:id="" action="ppaction://media"/>
          </p:cNvPr>
          <p:cNvPicPr>
            <a:picLocks noGrp="1" noChangeAspect="1"/>
          </p:cNvPicPr>
          <p:nvPr>
            <p:ph sz="half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73788" y="1803400"/>
            <a:ext cx="6018212" cy="451485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011" y="1848626"/>
            <a:ext cx="5476732" cy="43724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55380" y="1752176"/>
            <a:ext cx="5691074" cy="626925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723227" y="1687876"/>
            <a:ext cx="5771456" cy="594775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03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ME Bicaval View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pPr marL="1098809" indent="0">
              <a:buNone/>
            </a:pPr>
            <a:r>
              <a:rPr lang="en-US" dirty="0"/>
              <a:t>From RV inflow-outflow view rotate </a:t>
            </a:r>
            <a:r>
              <a:rPr lang="en-US" dirty="0" err="1"/>
              <a:t>multiplane</a:t>
            </a:r>
            <a:r>
              <a:rPr lang="en-US" dirty="0"/>
              <a:t> angle to 90-110</a:t>
            </a:r>
            <a:r>
              <a:rPr lang="en-US" baseline="32000" dirty="0"/>
              <a:t>o</a:t>
            </a:r>
            <a:r>
              <a:rPr lang="en-US" dirty="0"/>
              <a:t> to obtain view of SVC and </a:t>
            </a:r>
            <a:r>
              <a:rPr lang="en-US" dirty="0" smtClean="0"/>
              <a:t>IVC</a:t>
            </a:r>
          </a:p>
          <a:p>
            <a:pPr marL="1098809" indent="0">
              <a:buNone/>
            </a:pPr>
            <a:endParaRPr lang="en-US" dirty="0" smtClean="0"/>
          </a:p>
          <a:p>
            <a:pPr marL="1098809" indent="0">
              <a:buNone/>
            </a:pPr>
            <a:r>
              <a:rPr lang="en-US" sz="2800" dirty="0" smtClean="0"/>
              <a:t>Catheters</a:t>
            </a:r>
            <a:r>
              <a:rPr lang="en-US" sz="2800" dirty="0"/>
              <a:t>, pacing wires in svc and / or entering RA seen </a:t>
            </a:r>
            <a:r>
              <a:rPr lang="en-US" sz="2800" dirty="0" smtClean="0"/>
              <a:t>here</a:t>
            </a:r>
          </a:p>
          <a:p>
            <a:pPr marL="1098809" indent="0">
              <a:buNone/>
            </a:pPr>
            <a:endParaRPr lang="en-US" sz="2800" dirty="0" smtClean="0"/>
          </a:p>
          <a:p>
            <a:pPr marL="1098809" indent="0">
              <a:buNone/>
            </a:pPr>
            <a:r>
              <a:rPr lang="en-US" sz="2800" dirty="0" smtClean="0"/>
              <a:t>Evaluation </a:t>
            </a:r>
            <a:r>
              <a:rPr lang="en-US" sz="2800" dirty="0"/>
              <a:t>of intra-atrial shunt (PFO, ASD), by CFD and / or </a:t>
            </a:r>
            <a:r>
              <a:rPr lang="ja-JP" altLang="en-US" sz="2800" dirty="0">
                <a:latin typeface="Arial"/>
              </a:rPr>
              <a:t>‘</a:t>
            </a:r>
            <a:r>
              <a:rPr lang="en-US" sz="2800" dirty="0"/>
              <a:t>bubble</a:t>
            </a:r>
            <a:r>
              <a:rPr lang="ja-JP" altLang="en-US" sz="2800" dirty="0">
                <a:latin typeface="Arial"/>
              </a:rPr>
              <a:t>’</a:t>
            </a:r>
            <a:r>
              <a:rPr lang="en-US" sz="2800" dirty="0"/>
              <a:t> </a:t>
            </a:r>
            <a:r>
              <a:rPr lang="en-US" sz="2800" dirty="0" smtClean="0"/>
              <a:t>study</a:t>
            </a:r>
          </a:p>
          <a:p>
            <a:pPr marL="1098809" indent="0">
              <a:buNone/>
            </a:pPr>
            <a:endParaRPr lang="en-US" sz="2800" dirty="0" smtClean="0"/>
          </a:p>
          <a:p>
            <a:pPr marL="1098809" indent="0">
              <a:buNone/>
            </a:pPr>
            <a:r>
              <a:rPr lang="en-US" dirty="0" smtClean="0"/>
              <a:t>Evaluation of Pulmonary artery systolic pressure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0584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ME Bicaval View</a:t>
            </a:r>
          </a:p>
        </p:txBody>
      </p:sp>
      <p:pic>
        <p:nvPicPr>
          <p:cNvPr id="6" name="Mod bicaval TV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0963" y="1811338"/>
            <a:ext cx="5761037" cy="4321175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898" y="1660325"/>
            <a:ext cx="6314611" cy="46089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62745" y="1543201"/>
            <a:ext cx="5867915" cy="7073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30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Figure 11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20" r="-13820"/>
          <a:stretch>
            <a:fillRect/>
          </a:stretch>
        </p:blipFill>
        <p:spPr>
          <a:xfrm>
            <a:off x="0" y="605427"/>
            <a:ext cx="6262786" cy="5577611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461" y="530476"/>
            <a:ext cx="6709260" cy="603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4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8601"/>
            <a:ext cx="10515600" cy="980575"/>
          </a:xfrm>
        </p:spPr>
        <p:txBody>
          <a:bodyPr/>
          <a:lstStyle/>
          <a:p>
            <a:r>
              <a:rPr lang="en-US" dirty="0" err="1" smtClean="0"/>
              <a:t>Transgastric</a:t>
            </a:r>
            <a:r>
              <a:rPr lang="en-US" dirty="0" smtClean="0"/>
              <a:t> Mid-papillary Short Axis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77025"/>
            <a:ext cx="11219159" cy="5626253"/>
          </a:xfrm>
        </p:spPr>
        <p:txBody>
          <a:bodyPr>
            <a:normAutofit fontScale="92500" lnSpcReduction="20000"/>
          </a:bodyPr>
          <a:lstStyle/>
          <a:p>
            <a:pPr marL="1357313" indent="0">
              <a:buNone/>
            </a:pPr>
            <a:r>
              <a:rPr lang="en-US" sz="3300" dirty="0">
                <a:latin typeface="Arial"/>
                <a:cs typeface="Arial"/>
              </a:rPr>
              <a:t>From ME 4Ch view (</a:t>
            </a:r>
            <a:r>
              <a:rPr lang="en-US" sz="3300" dirty="0" err="1">
                <a:latin typeface="Arial"/>
                <a:cs typeface="Arial"/>
              </a:rPr>
              <a:t>multiplane</a:t>
            </a:r>
            <a:r>
              <a:rPr lang="en-US" sz="3300" dirty="0">
                <a:latin typeface="Arial"/>
                <a:cs typeface="Arial"/>
              </a:rPr>
              <a:t> angle at zero) advance probe to stomach, </a:t>
            </a:r>
            <a:r>
              <a:rPr lang="en-US" sz="3300" dirty="0" err="1">
                <a:latin typeface="Arial"/>
                <a:cs typeface="Arial"/>
              </a:rPr>
              <a:t>anteflex</a:t>
            </a:r>
            <a:r>
              <a:rPr lang="en-US" sz="3300" dirty="0">
                <a:latin typeface="Arial"/>
                <a:cs typeface="Arial"/>
              </a:rPr>
              <a:t> to make contact with gastric wall and view LV in SAX</a:t>
            </a:r>
          </a:p>
          <a:p>
            <a:pPr marL="1357313" indent="0">
              <a:buNone/>
            </a:pPr>
            <a:endParaRPr lang="en-US" sz="3300" dirty="0" smtClean="0">
              <a:latin typeface="Arial"/>
              <a:cs typeface="Arial"/>
            </a:endParaRPr>
          </a:p>
          <a:p>
            <a:pPr marL="1357313" indent="0">
              <a:buNone/>
            </a:pPr>
            <a:r>
              <a:rPr lang="en-US" sz="3300" dirty="0" smtClean="0">
                <a:latin typeface="Arial"/>
                <a:cs typeface="Arial"/>
              </a:rPr>
              <a:t>Extremely </a:t>
            </a:r>
            <a:r>
              <a:rPr lang="en-US" sz="3300" dirty="0">
                <a:latin typeface="Arial"/>
                <a:cs typeface="Arial"/>
              </a:rPr>
              <a:t>important to visualize and identify the papillary </a:t>
            </a:r>
            <a:r>
              <a:rPr lang="en-US" sz="3300" dirty="0" smtClean="0">
                <a:latin typeface="Arial"/>
                <a:cs typeface="Arial"/>
              </a:rPr>
              <a:t>muscles; posterior</a:t>
            </a:r>
            <a:r>
              <a:rPr lang="en-US" sz="3300" dirty="0">
                <a:latin typeface="Arial"/>
                <a:cs typeface="Arial"/>
              </a:rPr>
              <a:t>-medial and anterior-lateral papillary </a:t>
            </a:r>
            <a:r>
              <a:rPr lang="en-US" sz="3300" dirty="0" smtClean="0">
                <a:latin typeface="Arial"/>
                <a:cs typeface="Arial"/>
              </a:rPr>
              <a:t>muscles</a:t>
            </a:r>
          </a:p>
          <a:p>
            <a:pPr marL="1357313" indent="0">
              <a:buNone/>
            </a:pPr>
            <a:endParaRPr lang="en-US" sz="3300" dirty="0" smtClean="0">
              <a:latin typeface="Arial"/>
              <a:cs typeface="Arial"/>
            </a:endParaRPr>
          </a:p>
          <a:p>
            <a:pPr marL="1357313" indent="0">
              <a:buNone/>
            </a:pPr>
            <a:r>
              <a:rPr lang="en-US" sz="3300" dirty="0" smtClean="0">
                <a:latin typeface="Arial"/>
                <a:cs typeface="Arial"/>
              </a:rPr>
              <a:t>Only </a:t>
            </a:r>
            <a:r>
              <a:rPr lang="en-US" sz="3300" dirty="0">
                <a:latin typeface="Arial"/>
                <a:cs typeface="Arial"/>
              </a:rPr>
              <a:t>view that myocardium supplied by all 3 main coronary arteries are </a:t>
            </a:r>
            <a:r>
              <a:rPr lang="en-US" sz="3300" dirty="0" smtClean="0">
                <a:latin typeface="Arial"/>
                <a:cs typeface="Arial"/>
              </a:rPr>
              <a:t>seen</a:t>
            </a:r>
          </a:p>
          <a:p>
            <a:pPr marL="1357313" indent="0">
              <a:buNone/>
            </a:pPr>
            <a:endParaRPr lang="en-US" sz="3300" dirty="0" smtClean="0">
              <a:latin typeface="Arial"/>
              <a:cs typeface="Arial"/>
            </a:endParaRPr>
          </a:p>
          <a:p>
            <a:pPr marL="1357313" indent="0">
              <a:buNone/>
            </a:pPr>
            <a:r>
              <a:rPr lang="en-US" sz="3300" dirty="0" smtClean="0">
                <a:latin typeface="Arial"/>
                <a:cs typeface="Arial"/>
              </a:rPr>
              <a:t>Estimate </a:t>
            </a:r>
            <a:r>
              <a:rPr lang="en-US" sz="3300" dirty="0">
                <a:latin typeface="Arial"/>
                <a:cs typeface="Arial"/>
              </a:rPr>
              <a:t>LVEF, volume status, pericardial effusions, RWMA</a:t>
            </a:r>
            <a:r>
              <a:rPr lang="ja-JP" altLang="en-US" sz="3300" dirty="0">
                <a:latin typeface="Arial"/>
                <a:cs typeface="Arial"/>
              </a:rPr>
              <a:t>’</a:t>
            </a:r>
            <a:r>
              <a:rPr lang="en-US" sz="3300" dirty="0">
                <a:latin typeface="Arial"/>
                <a:cs typeface="Arial"/>
              </a:rPr>
              <a:t>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58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TGMPSAX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43563" y="965200"/>
            <a:ext cx="6354762" cy="4765675"/>
          </a:xfrm>
        </p:spPr>
      </p:pic>
      <p:sp>
        <p:nvSpPr>
          <p:cNvPr id="2" name="Rectangle 1"/>
          <p:cNvSpPr/>
          <p:nvPr/>
        </p:nvSpPr>
        <p:spPr>
          <a:xfrm>
            <a:off x="5658921" y="546550"/>
            <a:ext cx="6318056" cy="723376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8700"/>
            <a:ext cx="6497662" cy="554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De-ID201504171833161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0000"/>
          <a:stretch>
            <a:fillRect/>
          </a:stretch>
        </p:blipFill>
        <p:spPr>
          <a:xfrm>
            <a:off x="1036320" y="685801"/>
            <a:ext cx="9936480" cy="5278760"/>
          </a:xfrm>
        </p:spPr>
      </p:pic>
    </p:spTree>
    <p:extLst>
      <p:ext uri="{BB962C8B-B14F-4D97-AF65-F5344CB8AC3E}">
        <p14:creationId xmlns:p14="http://schemas.microsoft.com/office/powerpoint/2010/main" val="212975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Descending aorta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descending aorta is easily seen to the left of the heart and therefore from the ME 4Ch view (at 0 degrees) turn the probe to the left (counterclockwise) until the descending thoracic aorta is seen.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With </a:t>
            </a:r>
            <a:r>
              <a:rPr lang="en-US" dirty="0"/>
              <a:t>the SAX of the descending thoracic aorta in view, change the </a:t>
            </a:r>
            <a:r>
              <a:rPr lang="en-US" dirty="0" err="1"/>
              <a:t>multiplane</a:t>
            </a:r>
            <a:r>
              <a:rPr lang="en-US" dirty="0"/>
              <a:t> angle to 90</a:t>
            </a:r>
            <a:r>
              <a:rPr lang="en-US" baseline="32000" dirty="0"/>
              <a:t>o</a:t>
            </a:r>
            <a:r>
              <a:rPr lang="en-US" dirty="0"/>
              <a:t> shows the LAX view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68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rgbClr val="000000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/>
              <a:t>Descending aorta</a:t>
            </a:r>
            <a:endParaRPr lang="en-US" dirty="0"/>
          </a:p>
        </p:txBody>
      </p:sp>
      <p:pic>
        <p:nvPicPr>
          <p:cNvPr id="4" name="Content Placeholder 3" descr="SINESMARJORIEA2015041514283354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16" r="-7716"/>
          <a:stretch>
            <a:fillRect/>
          </a:stretch>
        </p:blipFill>
        <p:spPr>
          <a:xfrm>
            <a:off x="138805" y="1350301"/>
            <a:ext cx="6828481" cy="467782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637" y="1382451"/>
            <a:ext cx="5473700" cy="44345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5212" y="1334226"/>
            <a:ext cx="5835762" cy="594775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55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Complications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86993" r="-86993"/>
          <a:stretch>
            <a:fillRect/>
          </a:stretch>
        </p:blipFill>
        <p:spPr>
          <a:xfrm>
            <a:off x="-3144622" y="1874941"/>
            <a:ext cx="10515600" cy="4351338"/>
          </a:xfrm>
        </p:spPr>
      </p:pic>
      <p:pic>
        <p:nvPicPr>
          <p:cNvPr id="5" name="Content Placeholder 5"/>
          <p:cNvPicPr>
            <a:picLocks noChangeAspect="1"/>
          </p:cNvPicPr>
          <p:nvPr/>
        </p:nvPicPr>
        <p:blipFill>
          <a:blip r:embed="rId3"/>
          <a:srcRect l="-7370" r="-7370"/>
          <a:stretch>
            <a:fillRect/>
          </a:stretch>
        </p:blipFill>
        <p:spPr>
          <a:xfrm>
            <a:off x="3618147" y="1812362"/>
            <a:ext cx="7556313" cy="441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7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TEE PROBE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67" y="1458198"/>
            <a:ext cx="8544407" cy="4696359"/>
          </a:xfrm>
        </p:spPr>
      </p:pic>
      <p:sp>
        <p:nvSpPr>
          <p:cNvPr id="5" name="TextBox 4"/>
          <p:cNvSpPr txBox="1"/>
          <p:nvPr/>
        </p:nvSpPr>
        <p:spPr>
          <a:xfrm>
            <a:off x="1338946" y="4721562"/>
            <a:ext cx="883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Up Arrow 6"/>
          <p:cNvSpPr/>
          <p:nvPr/>
        </p:nvSpPr>
        <p:spPr>
          <a:xfrm>
            <a:off x="1504589" y="4762978"/>
            <a:ext cx="289875" cy="786927"/>
          </a:xfrm>
          <a:prstGeom prst="up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66553" y="5646547"/>
            <a:ext cx="1366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PROBE TIP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5507623" y="1739523"/>
            <a:ext cx="207053" cy="648870"/>
          </a:xfrm>
          <a:prstGeom prst="up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38605" y="2305558"/>
            <a:ext cx="1766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PROBE SHAFT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4886462" y="4997677"/>
            <a:ext cx="234661" cy="510812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20820" y="4597311"/>
            <a:ext cx="1739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PROBE HANDLE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4" name="Left Arrow 13"/>
          <p:cNvSpPr/>
          <p:nvPr/>
        </p:nvSpPr>
        <p:spPr>
          <a:xfrm rot="1851880">
            <a:off x="7164052" y="4196943"/>
            <a:ext cx="1021464" cy="289921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550552" y="4735368"/>
            <a:ext cx="1877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PLUG IN SOCKET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19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4585" r="4585"/>
          <a:stretch>
            <a:fillRect/>
          </a:stretch>
        </p:blipFill>
        <p:spPr/>
      </p:pic>
      <p:pic>
        <p:nvPicPr>
          <p:cNvPr id="8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5807" b="58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4605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injuries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 smtClean="0"/>
              <a:t>Perforation 1-4 in 10,000 TEE examinations</a:t>
            </a:r>
            <a:endParaRPr lang="en-US" dirty="0"/>
          </a:p>
          <a:p>
            <a:pPr>
              <a:lnSpc>
                <a:spcPct val="200000"/>
              </a:lnSpc>
            </a:pPr>
            <a:r>
              <a:rPr lang="en-US" dirty="0" smtClean="0"/>
              <a:t>Mortality 10-56%</a:t>
            </a:r>
          </a:p>
          <a:p>
            <a:pPr>
              <a:lnSpc>
                <a:spcPct val="200000"/>
              </a:lnSpc>
            </a:pPr>
            <a:r>
              <a:rPr lang="en-US" dirty="0"/>
              <a:t>Length of time between the perforation and </a:t>
            </a:r>
            <a:r>
              <a:rPr lang="en-US" dirty="0" smtClean="0"/>
              <a:t>diagnosis determines </a:t>
            </a:r>
            <a:r>
              <a:rPr lang="en-US" dirty="0"/>
              <a:t>prognosis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6175" r="61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7644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rcRect t="722" b="722"/>
          <a:stretch>
            <a:fillRect/>
          </a:stretch>
        </p:blipFill>
        <p:spPr>
          <a:xfrm>
            <a:off x="1246609" y="989682"/>
            <a:ext cx="9505665" cy="521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7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GI injury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6108" r="-261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5010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Gastric injuries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6760" r="-167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236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Operator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Probe not neutral during insertions and advancement</a:t>
            </a:r>
          </a:p>
          <a:p>
            <a:r>
              <a:rPr lang="en-US" dirty="0"/>
              <a:t>Insertion against resistance</a:t>
            </a:r>
          </a:p>
          <a:p>
            <a:r>
              <a:rPr lang="en-US" dirty="0"/>
              <a:t>Extreme frequent manipulations (extreme </a:t>
            </a:r>
            <a:r>
              <a:rPr lang="en-US" dirty="0" err="1"/>
              <a:t>anteflexion</a:t>
            </a:r>
            <a:r>
              <a:rPr lang="en-US" dirty="0"/>
              <a:t>) to get good images</a:t>
            </a:r>
          </a:p>
          <a:p>
            <a:r>
              <a:rPr lang="en-US" dirty="0"/>
              <a:t>Multiple operators rather than a single experienced examination</a:t>
            </a:r>
          </a:p>
          <a:p>
            <a:r>
              <a:rPr lang="en-US" dirty="0"/>
              <a:t>Limited examination ( ME views only in patients with gastric or GE junction pathology)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52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Chemical injury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64690" y="1985963"/>
            <a:ext cx="10092209" cy="1240616"/>
          </a:xfrm>
        </p:spPr>
        <p:txBody>
          <a:bodyPr/>
          <a:lstStyle/>
          <a:p>
            <a:r>
              <a:rPr lang="en-US" dirty="0" err="1" smtClean="0"/>
              <a:t>Venticinque</a:t>
            </a:r>
            <a:r>
              <a:rPr lang="en-US" dirty="0"/>
              <a:t>, Steven G. MD*; </a:t>
            </a:r>
            <a:r>
              <a:rPr lang="en-US" dirty="0" err="1"/>
              <a:t>Kashyap</a:t>
            </a:r>
            <a:r>
              <a:rPr lang="en-US" dirty="0"/>
              <a:t>, </a:t>
            </a:r>
            <a:r>
              <a:rPr lang="en-US" dirty="0" err="1"/>
              <a:t>Vikram</a:t>
            </a:r>
            <a:r>
              <a:rPr lang="en-US" dirty="0"/>
              <a:t> S. MD†; O’Connell, Robert J. MD</a:t>
            </a:r>
            <a:r>
              <a:rPr lang="en-US" dirty="0" smtClean="0"/>
              <a:t>‡. Chemical </a:t>
            </a:r>
            <a:r>
              <a:rPr lang="en-US" dirty="0"/>
              <a:t>Burn Injury Secondary to Intraoperative </a:t>
            </a:r>
            <a:r>
              <a:rPr lang="en-US" dirty="0" err="1"/>
              <a:t>Transesophageal</a:t>
            </a:r>
            <a:r>
              <a:rPr lang="en-US" dirty="0"/>
              <a:t> </a:t>
            </a:r>
            <a:r>
              <a:rPr lang="en-US" dirty="0" smtClean="0"/>
              <a:t>Echocardiography. </a:t>
            </a:r>
            <a:r>
              <a:rPr lang="en-US" dirty="0" err="1" smtClean="0"/>
              <a:t>Anesth</a:t>
            </a:r>
            <a:r>
              <a:rPr lang="en-US" dirty="0" smtClean="0"/>
              <a:t> </a:t>
            </a:r>
            <a:r>
              <a:rPr lang="en-US" dirty="0" err="1" smtClean="0"/>
              <a:t>Analg</a:t>
            </a:r>
            <a:r>
              <a:rPr lang="en-US" dirty="0" smtClean="0"/>
              <a:t> 2003;97:1260-1261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4"/>
          </p:nvPr>
        </p:nvPicPr>
        <p:blipFill>
          <a:blip r:embed="rId2"/>
          <a:srcRect l="-52631" r="-52631"/>
          <a:stretch>
            <a:fillRect/>
          </a:stretch>
        </p:blipFill>
        <p:spPr>
          <a:xfrm>
            <a:off x="664633" y="3044134"/>
            <a:ext cx="10092267" cy="3086791"/>
          </a:xfrm>
        </p:spPr>
      </p:pic>
      <p:cxnSp>
        <p:nvCxnSpPr>
          <p:cNvPr id="9" name="Straight Arrow Connector 8"/>
          <p:cNvCxnSpPr/>
          <p:nvPr/>
        </p:nvCxnSpPr>
        <p:spPr>
          <a:xfrm>
            <a:off x="3532621" y="3955751"/>
            <a:ext cx="818336" cy="911463"/>
          </a:xfrm>
          <a:prstGeom prst="straightConnector1">
            <a:avLst/>
          </a:prstGeom>
          <a:ln>
            <a:solidFill>
              <a:schemeClr val="tx2">
                <a:lumMod val="90000"/>
                <a:lumOff val="1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06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BIOSAFETY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INTENSITY OF EXPOSURE (POWER, AMPLITUDE, FREQUENCY)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EXPOSURE TIME</a:t>
            </a:r>
          </a:p>
          <a:p>
            <a:endParaRPr lang="en-US" dirty="0"/>
          </a:p>
          <a:p>
            <a:r>
              <a:rPr lang="en-US" dirty="0" smtClean="0"/>
              <a:t>TISSUE PERFUSION</a:t>
            </a:r>
          </a:p>
          <a:p>
            <a:endParaRPr lang="en-US" dirty="0"/>
          </a:p>
          <a:p>
            <a:r>
              <a:rPr lang="en-US" dirty="0" smtClean="0"/>
              <a:t>TISSUE DENSITY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00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injury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dirty="0" smtClean="0"/>
              <a:t>Ultrasound </a:t>
            </a:r>
            <a:r>
              <a:rPr lang="en-US" dirty="0" err="1" smtClean="0"/>
              <a:t>piezo</a:t>
            </a:r>
            <a:r>
              <a:rPr lang="en-US" dirty="0" smtClean="0"/>
              <a:t>-electric vibrations </a:t>
            </a:r>
          </a:p>
          <a:p>
            <a:r>
              <a:rPr lang="en-US" dirty="0" smtClean="0"/>
              <a:t>Ultrasound energy absorption by tissues- heating of tissues</a:t>
            </a:r>
          </a:p>
          <a:p>
            <a:r>
              <a:rPr lang="en-US" dirty="0"/>
              <a:t>Doppler and color flow </a:t>
            </a:r>
            <a:r>
              <a:rPr lang="en-US" dirty="0" smtClean="0"/>
              <a:t>imaging</a:t>
            </a:r>
          </a:p>
          <a:p>
            <a:r>
              <a:rPr lang="en-US" dirty="0" smtClean="0"/>
              <a:t>No strong evidence</a:t>
            </a:r>
          </a:p>
          <a:p>
            <a:r>
              <a:rPr lang="en-US" dirty="0" smtClean="0"/>
              <a:t>Freeze or disconnect probe while not use</a:t>
            </a:r>
          </a:p>
          <a:p>
            <a:r>
              <a:rPr lang="en-US" dirty="0" smtClean="0"/>
              <a:t>Automatic probe off when temperature reached 42-46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43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Creation or vibration of small gas filled bodies by the ultrasound beam</a:t>
            </a:r>
          </a:p>
          <a:p>
            <a:endParaRPr lang="en-US" dirty="0"/>
          </a:p>
          <a:p>
            <a:r>
              <a:rPr lang="en-US" dirty="0" smtClean="0"/>
              <a:t>Expansion and rarefaction of bubbles can cause cell damage</a:t>
            </a:r>
          </a:p>
          <a:p>
            <a:endParaRPr lang="en-US" dirty="0"/>
          </a:p>
          <a:p>
            <a:r>
              <a:rPr lang="en-US" dirty="0" smtClean="0"/>
              <a:t>2D IMAGING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44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/>
          <a:lstStyle/>
          <a:p>
            <a:r>
              <a:rPr lang="en-US" dirty="0" smtClean="0"/>
              <a:t>Probe manipulations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22572" r="-22572"/>
          <a:stretch>
            <a:fillRect/>
          </a:stretch>
        </p:blipFill>
        <p:spPr/>
      </p:pic>
      <p:sp>
        <p:nvSpPr>
          <p:cNvPr id="7" name="Right Arrow 6"/>
          <p:cNvSpPr/>
          <p:nvPr/>
        </p:nvSpPr>
        <p:spPr>
          <a:xfrm rot="436851">
            <a:off x="5788662" y="1789384"/>
            <a:ext cx="1394161" cy="47334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8" name="Left Arrow 7"/>
          <p:cNvSpPr/>
          <p:nvPr/>
        </p:nvSpPr>
        <p:spPr>
          <a:xfrm rot="1640353">
            <a:off x="8337354" y="3796577"/>
            <a:ext cx="1366553" cy="524618"/>
          </a:xfrm>
          <a:prstGeom prst="leftArrow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Up Arrow 8"/>
          <p:cNvSpPr/>
          <p:nvPr/>
        </p:nvSpPr>
        <p:spPr>
          <a:xfrm>
            <a:off x="7012211" y="4597311"/>
            <a:ext cx="372696" cy="1214905"/>
          </a:xfrm>
          <a:prstGeom prst="upArrow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11734" y="1754983"/>
            <a:ext cx="1780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SMALL WHEEL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(LATERAL FLEXION)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1387846">
            <a:off x="8999925" y="4389341"/>
            <a:ext cx="1325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BIG WHEEL (ANTE/RETROFLEX)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80926" y="5950273"/>
            <a:ext cx="2677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CRYSTAL MANIPULATION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 rot="19964695">
            <a:off x="5340827" y="2928752"/>
            <a:ext cx="1090482" cy="331337"/>
          </a:xfrm>
          <a:prstGeom prst="rightArrow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3576642">
            <a:off x="4865164" y="3635734"/>
            <a:ext cx="126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LOCK</a:t>
            </a:r>
            <a:endParaRPr lang="en-US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36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complications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Endotracheal tube </a:t>
            </a:r>
            <a:r>
              <a:rPr lang="en-US" dirty="0" err="1" smtClean="0"/>
              <a:t>extubation</a:t>
            </a:r>
            <a:r>
              <a:rPr lang="en-US" dirty="0" smtClean="0"/>
              <a:t>/misplacement</a:t>
            </a:r>
          </a:p>
          <a:p>
            <a:endParaRPr lang="en-US" dirty="0"/>
          </a:p>
          <a:p>
            <a:r>
              <a:rPr lang="en-US" dirty="0" smtClean="0"/>
              <a:t>Respiratory (Laryngospasm, Bronchospasm, Aspiration, Desaturation requiring intubation) </a:t>
            </a:r>
          </a:p>
          <a:p>
            <a:endParaRPr lang="en-US" dirty="0"/>
          </a:p>
          <a:p>
            <a:r>
              <a:rPr lang="en-US" dirty="0" smtClean="0"/>
              <a:t>Circulatory (Hypertensive response, Cardiac arrhythmias, Aneurysm rupture)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1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INDICATIONS FOR PERIOPERATIVE TEE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Cardiac surgery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633" y="3310500"/>
            <a:ext cx="10075084" cy="1914071"/>
          </a:xfrm>
        </p:spPr>
        <p:txBody>
          <a:bodyPr>
            <a:normAutofit/>
          </a:bodyPr>
          <a:lstStyle/>
          <a:p>
            <a:r>
              <a:rPr lang="en-US" dirty="0" smtClean="0"/>
              <a:t>All Cardiac and thoracic aortic procedures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Catheter based </a:t>
            </a:r>
            <a:r>
              <a:rPr lang="en-US" dirty="0" err="1" smtClean="0"/>
              <a:t>intracardiac</a:t>
            </a:r>
            <a:r>
              <a:rPr lang="en-US" dirty="0" smtClean="0"/>
              <a:t> procedures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51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Care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TEE </a:t>
            </a:r>
            <a:r>
              <a:rPr lang="en-US" dirty="0"/>
              <a:t>should be used when diagnostic information that is expected to alter management cannot be obtained by TTE or other modalities in a timely manner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50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Non-cardiac surgery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smtClean="0"/>
              <a:t>TEE </a:t>
            </a:r>
            <a:r>
              <a:rPr lang="en-US" dirty="0"/>
              <a:t>should be used when unexplained life threatening circulatory instability persists despite corrective </a:t>
            </a:r>
            <a:r>
              <a:rPr lang="en-US" dirty="0" smtClean="0"/>
              <a:t>therapy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(Treatment)</a:t>
            </a:r>
          </a:p>
          <a:p>
            <a:endParaRPr lang="en-US" dirty="0"/>
          </a:p>
          <a:p>
            <a:r>
              <a:rPr lang="en-US" dirty="0" smtClean="0"/>
              <a:t>TEE </a:t>
            </a:r>
            <a:r>
              <a:rPr lang="en-US" dirty="0"/>
              <a:t>may be used when the nature of the planned surgery or the patient’s known or suspected cardiovascular pathology might result in severe hemodynamic/pulmonary/neurologic </a:t>
            </a:r>
            <a:r>
              <a:rPr lang="en-US" dirty="0" smtClean="0"/>
              <a:t>compromise </a:t>
            </a:r>
            <a:r>
              <a:rPr lang="en-US" dirty="0" smtClean="0">
                <a:solidFill>
                  <a:srgbClr val="75367A"/>
                </a:solidFill>
              </a:rPr>
              <a:t>(Prevention)</a:t>
            </a:r>
            <a:endParaRPr lang="en-US" dirty="0">
              <a:solidFill>
                <a:srgbClr val="75367A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44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THANK YOU VERY MUCH!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65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Probe manipulations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3486" b="-13486"/>
          <a:stretch>
            <a:fillRect/>
          </a:stretch>
        </p:blipFill>
        <p:spPr>
          <a:xfrm>
            <a:off x="4651435" y="1504826"/>
            <a:ext cx="7192025" cy="482400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208" y="1670493"/>
            <a:ext cx="3779773" cy="494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4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TEE IS SEMIINVASIVE!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Informed consent from the patient or next of kin</a:t>
            </a:r>
          </a:p>
          <a:p>
            <a:r>
              <a:rPr lang="en-US" dirty="0" smtClean="0"/>
              <a:t>Consent need not be obtained during life threatening emergencies</a:t>
            </a:r>
          </a:p>
          <a:p>
            <a:r>
              <a:rPr lang="en-US" dirty="0" smtClean="0"/>
              <a:t>NG tube can be left in place</a:t>
            </a:r>
          </a:p>
          <a:p>
            <a:r>
              <a:rPr lang="en-US" dirty="0" smtClean="0"/>
              <a:t>Aspirate gastric contents</a:t>
            </a:r>
          </a:p>
          <a:p>
            <a:r>
              <a:rPr lang="en-US" dirty="0" smtClean="0"/>
              <a:t>Check the position of NGT after removal of TEE probe</a:t>
            </a:r>
          </a:p>
          <a:p>
            <a:r>
              <a:rPr lang="en-US" dirty="0" smtClean="0"/>
              <a:t>Review the indication for TEE</a:t>
            </a:r>
          </a:p>
          <a:p>
            <a:r>
              <a:rPr lang="en-US" dirty="0" smtClean="0"/>
              <a:t>Look for contraindications for the procedure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84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Contraindications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Absolute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Active GI Bleeding</a:t>
            </a:r>
          </a:p>
          <a:p>
            <a:r>
              <a:rPr lang="en-US" dirty="0" smtClean="0"/>
              <a:t>Recent history of GI bleeding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Recent esophageal or gastric surgery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Esophageal obstruction from tumor or stricture</a:t>
            </a:r>
          </a:p>
          <a:p>
            <a:r>
              <a:rPr lang="en-US" dirty="0" smtClean="0"/>
              <a:t>Poor airway control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Zenker</a:t>
            </a:r>
            <a:r>
              <a:rPr lang="en-US" b="1" dirty="0" smtClean="0">
                <a:solidFill>
                  <a:srgbClr val="FF0000"/>
                </a:solidFill>
              </a:rPr>
              <a:t> Diverticulum</a:t>
            </a:r>
            <a:r>
              <a:rPr lang="en-US" dirty="0" smtClean="0"/>
              <a:t>, Pharyngeal pouch</a:t>
            </a:r>
          </a:p>
          <a:p>
            <a:r>
              <a:rPr lang="en-US" dirty="0" smtClean="0"/>
              <a:t>Severe</a:t>
            </a:r>
            <a:r>
              <a:rPr lang="en-US" dirty="0"/>
              <a:t> </a:t>
            </a:r>
            <a:r>
              <a:rPr lang="en-US" dirty="0" smtClean="0"/>
              <a:t>Cervical spine disease or injury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Esophageal trauma</a:t>
            </a:r>
            <a:r>
              <a:rPr lang="en-US" dirty="0" smtClean="0"/>
              <a:t>, Facial trauma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Relative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Barret</a:t>
            </a:r>
            <a:r>
              <a:rPr lang="en-US" dirty="0" smtClean="0"/>
              <a:t> Esophagus</a:t>
            </a:r>
          </a:p>
          <a:p>
            <a:r>
              <a:rPr lang="en-US" dirty="0" smtClean="0"/>
              <a:t>Hiatal Hernia</a:t>
            </a:r>
          </a:p>
          <a:p>
            <a:r>
              <a:rPr lang="en-US" dirty="0" smtClean="0"/>
              <a:t>Esophageal </a:t>
            </a:r>
            <a:r>
              <a:rPr lang="en-US" dirty="0" err="1" smtClean="0"/>
              <a:t>varices</a:t>
            </a:r>
            <a:r>
              <a:rPr lang="en-US" dirty="0" smtClean="0"/>
              <a:t>, web</a:t>
            </a:r>
          </a:p>
          <a:p>
            <a:r>
              <a:rPr lang="en-US" dirty="0" smtClean="0"/>
              <a:t>Radiation therapy</a:t>
            </a:r>
          </a:p>
          <a:p>
            <a:r>
              <a:rPr lang="en-US" dirty="0" smtClean="0"/>
              <a:t>Previous bariatric surgery</a:t>
            </a:r>
          </a:p>
          <a:p>
            <a:r>
              <a:rPr lang="en-US" dirty="0" smtClean="0"/>
              <a:t>Thoracic aortic aneurysm</a:t>
            </a:r>
          </a:p>
          <a:p>
            <a:r>
              <a:rPr lang="en-US" dirty="0" smtClean="0"/>
              <a:t>Dysphagia</a:t>
            </a:r>
          </a:p>
          <a:p>
            <a:r>
              <a:rPr lang="en-US" dirty="0" smtClean="0"/>
              <a:t>Coagulopathy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03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TEE EXAMINATION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Basic TEE views only will be discussed</a:t>
            </a:r>
          </a:p>
          <a:p>
            <a:endParaRPr lang="en-US" dirty="0"/>
          </a:p>
          <a:p>
            <a:r>
              <a:rPr lang="en-US" dirty="0" smtClean="0"/>
              <a:t>11 Views as recommended by American Society of Echocardiography/Society of Cardiovascular Anesthesiologists</a:t>
            </a:r>
          </a:p>
          <a:p>
            <a:endParaRPr lang="en-US" dirty="0"/>
          </a:p>
          <a:p>
            <a:r>
              <a:rPr lang="en-US" dirty="0" smtClean="0"/>
              <a:t>Mid-esophageal, Trans-gastric and Aortic views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30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551</TotalTime>
  <Words>1126</Words>
  <Application>Microsoft Office PowerPoint</Application>
  <PresentationFormat>Widescreen</PresentationFormat>
  <Paragraphs>229</Paragraphs>
  <Slides>54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ＭＳ Ｐゴシック</vt:lpstr>
      <vt:lpstr>Arial</vt:lpstr>
      <vt:lpstr>Calibri</vt:lpstr>
      <vt:lpstr>Calibri Light</vt:lpstr>
      <vt:lpstr>Futura Condensed</vt:lpstr>
      <vt:lpstr>Office Theme</vt:lpstr>
      <vt:lpstr>TRANSESOPHAGEAL ECHOCARDIOGRAPHY BASIC VIEWS, CONTRAINDICATIONS AND COMPLICATIONS</vt:lpstr>
      <vt:lpstr>Goals </vt:lpstr>
      <vt:lpstr>SAFETY</vt:lpstr>
      <vt:lpstr>TEE PROBE</vt:lpstr>
      <vt:lpstr>Probe manipulations</vt:lpstr>
      <vt:lpstr>Probe manipulations</vt:lpstr>
      <vt:lpstr>TEE IS SEMIINVASIVE!</vt:lpstr>
      <vt:lpstr>Contraindications</vt:lpstr>
      <vt:lpstr>STANDARD TEE EXAMINATION</vt:lpstr>
      <vt:lpstr>Upper Esophageal (25 cm) / Mid-Esophageal (35 CM)</vt:lpstr>
      <vt:lpstr>Trans-gastric (40 cm) / Deep Trans-gastric (50 cm)</vt:lpstr>
      <vt:lpstr>Standard basic TEE examination</vt:lpstr>
      <vt:lpstr>Mid-esophageal 4 Chamber view</vt:lpstr>
      <vt:lpstr>ME 4-chamber view  Structures</vt:lpstr>
      <vt:lpstr>ME 4 Chamber view</vt:lpstr>
      <vt:lpstr>ME 4 Chamber view  Clinical utility</vt:lpstr>
      <vt:lpstr>ME Two Chamber View</vt:lpstr>
      <vt:lpstr>ME 2 Chamber view</vt:lpstr>
      <vt:lpstr>Left Atrial Appendage evaluation  (ME 2C view)</vt:lpstr>
      <vt:lpstr>ME LONG AXIS VIEW</vt:lpstr>
      <vt:lpstr>ME Long Axis View</vt:lpstr>
      <vt:lpstr>AV Long axis measurements</vt:lpstr>
      <vt:lpstr>ME Ascending aortic Long Axis view</vt:lpstr>
      <vt:lpstr>ME Ascending aortic long axis view</vt:lpstr>
      <vt:lpstr>ME Ascending aortic Short Axis View</vt:lpstr>
      <vt:lpstr>ME Ascending aortic Short Axis</vt:lpstr>
      <vt:lpstr>ME Aortic valve short axis</vt:lpstr>
      <vt:lpstr>ME Aortic Valve Short Axis</vt:lpstr>
      <vt:lpstr>ME RV Inflow-Outflow View</vt:lpstr>
      <vt:lpstr>ME RV Inflow-Outflow View</vt:lpstr>
      <vt:lpstr>ME Bicaval View</vt:lpstr>
      <vt:lpstr>ME Bicaval View</vt:lpstr>
      <vt:lpstr>PowerPoint Presentation</vt:lpstr>
      <vt:lpstr>Transgastric Mid-papillary Short Axis</vt:lpstr>
      <vt:lpstr>PowerPoint Presentation</vt:lpstr>
      <vt:lpstr>PowerPoint Presentation</vt:lpstr>
      <vt:lpstr>Descending aorta </vt:lpstr>
      <vt:lpstr>Descending aorta</vt:lpstr>
      <vt:lpstr>Complications</vt:lpstr>
      <vt:lpstr>PowerPoint Presentation</vt:lpstr>
      <vt:lpstr>Major injuries</vt:lpstr>
      <vt:lpstr>PowerPoint Presentation</vt:lpstr>
      <vt:lpstr>Upper GI injury</vt:lpstr>
      <vt:lpstr> Gastric injuries</vt:lpstr>
      <vt:lpstr>Operator factors</vt:lpstr>
      <vt:lpstr>Chemical injury</vt:lpstr>
      <vt:lpstr>BIOSAFETY</vt:lpstr>
      <vt:lpstr>Thermal injury</vt:lpstr>
      <vt:lpstr>Cavitation</vt:lpstr>
      <vt:lpstr>Other complications</vt:lpstr>
      <vt:lpstr>INDICATIONS FOR PERIOPERATIVE TEE  Cardiac surgery</vt:lpstr>
      <vt:lpstr>Critical Care</vt:lpstr>
      <vt:lpstr>Non-cardiac surgery</vt:lpstr>
      <vt:lpstr>PowerPoint Presentation</vt:lpstr>
    </vt:vector>
  </TitlesOfParts>
  <Company>UPMC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TRANSESOPHAGEAL ECHOCARDIOGRAPHY IN CRITICALLY ILL PATIENTS</dc:title>
  <dc:creator>Subramaniam, Kathirvel</dc:creator>
  <cp:lastModifiedBy>Subramaniam, Kathirvel</cp:lastModifiedBy>
  <cp:revision>60</cp:revision>
  <dcterms:created xsi:type="dcterms:W3CDTF">2016-03-17T22:19:20Z</dcterms:created>
  <dcterms:modified xsi:type="dcterms:W3CDTF">2016-10-07T15:28:43Z</dcterms:modified>
</cp:coreProperties>
</file>